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0" r:id="rId1"/>
  </p:sldMasterIdLst>
  <p:notesMasterIdLst>
    <p:notesMasterId r:id="rId17"/>
  </p:notesMasterIdLst>
  <p:sldIdLst>
    <p:sldId id="256" r:id="rId2"/>
    <p:sldId id="283" r:id="rId3"/>
    <p:sldId id="284" r:id="rId4"/>
    <p:sldId id="281" r:id="rId5"/>
    <p:sldId id="282" r:id="rId6"/>
    <p:sldId id="285" r:id="rId7"/>
    <p:sldId id="265" r:id="rId8"/>
    <p:sldId id="267" r:id="rId9"/>
    <p:sldId id="272" r:id="rId10"/>
    <p:sldId id="277" r:id="rId11"/>
    <p:sldId id="278" r:id="rId12"/>
    <p:sldId id="261" r:id="rId13"/>
    <p:sldId id="279" r:id="rId14"/>
    <p:sldId id="286" r:id="rId15"/>
    <p:sldId id="275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24" autoAdjust="0"/>
  </p:normalViewPr>
  <p:slideViewPr>
    <p:cSldViewPr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C01CA-3844-4BF8-A52D-D169AA9CD65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75CDE5D-3583-4A02-AEEA-F18ED4595F26}">
      <dgm:prSet phldrT="[Text]"/>
      <dgm:spPr/>
      <dgm:t>
        <a:bodyPr/>
        <a:lstStyle/>
        <a:p>
          <a:r>
            <a:rPr lang="en-US" dirty="0" smtClean="0"/>
            <a:t>Coursework </a:t>
          </a:r>
        </a:p>
        <a:p>
          <a:r>
            <a:rPr lang="en-US" dirty="0" smtClean="0"/>
            <a:t>- Core classes</a:t>
          </a:r>
        </a:p>
        <a:p>
          <a:r>
            <a:rPr lang="en-US" dirty="0" smtClean="0"/>
            <a:t>- Supporting classes </a:t>
          </a:r>
        </a:p>
        <a:p>
          <a:endParaRPr lang="en-US" dirty="0"/>
        </a:p>
      </dgm:t>
    </dgm:pt>
    <dgm:pt modelId="{2ECC6C99-FFB5-4E45-9A8A-778AD7C37ADA}" type="parTrans" cxnId="{BDB6A9C8-38F3-4F79-A042-FF9AD0C28161}">
      <dgm:prSet/>
      <dgm:spPr/>
      <dgm:t>
        <a:bodyPr/>
        <a:lstStyle/>
        <a:p>
          <a:endParaRPr lang="en-US"/>
        </a:p>
      </dgm:t>
    </dgm:pt>
    <dgm:pt modelId="{1B7B025D-A1B2-41C3-8DCA-ABCDF8DDA809}" type="sibTrans" cxnId="{BDB6A9C8-38F3-4F79-A042-FF9AD0C28161}">
      <dgm:prSet/>
      <dgm:spPr/>
      <dgm:t>
        <a:bodyPr/>
        <a:lstStyle/>
        <a:p>
          <a:endParaRPr lang="en-US"/>
        </a:p>
      </dgm:t>
    </dgm:pt>
    <dgm:pt modelId="{158FAA7F-6840-4A85-8A97-1561E97DBC8E}">
      <dgm:prSet phldrT="[Text]"/>
      <dgm:spPr/>
      <dgm:t>
        <a:bodyPr/>
        <a:lstStyle/>
        <a:p>
          <a:r>
            <a:rPr lang="en-US" dirty="0" smtClean="0"/>
            <a:t>Global fieldwork experience</a:t>
          </a:r>
          <a:endParaRPr lang="en-US" dirty="0"/>
        </a:p>
      </dgm:t>
    </dgm:pt>
    <dgm:pt modelId="{52E0BF18-92A4-431C-A574-583F88052A1D}" type="parTrans" cxnId="{1011340F-2F2F-4DDC-9AD8-16DDA0E51070}">
      <dgm:prSet/>
      <dgm:spPr/>
      <dgm:t>
        <a:bodyPr/>
        <a:lstStyle/>
        <a:p>
          <a:endParaRPr lang="en-US"/>
        </a:p>
      </dgm:t>
    </dgm:pt>
    <dgm:pt modelId="{7904C902-C9C4-4043-8561-3321A2B458A0}" type="sibTrans" cxnId="{1011340F-2F2F-4DDC-9AD8-16DDA0E51070}">
      <dgm:prSet/>
      <dgm:spPr/>
      <dgm:t>
        <a:bodyPr/>
        <a:lstStyle/>
        <a:p>
          <a:endParaRPr lang="en-US"/>
        </a:p>
      </dgm:t>
    </dgm:pt>
    <dgm:pt modelId="{E4B87922-0477-4BDA-8893-D6BB21E45B78}">
      <dgm:prSet phldrT="[Text]"/>
      <dgm:spPr/>
      <dgm:t>
        <a:bodyPr/>
        <a:lstStyle/>
        <a:p>
          <a:r>
            <a:rPr lang="en-US" dirty="0" smtClean="0"/>
            <a:t>Global career </a:t>
          </a:r>
          <a:endParaRPr lang="en-US" dirty="0"/>
        </a:p>
      </dgm:t>
    </dgm:pt>
    <dgm:pt modelId="{C5ADB79A-5049-4FB0-8CDD-CFED4FEE9A15}" type="parTrans" cxnId="{74120619-5F1C-43A7-BF3E-E38159DF49C1}">
      <dgm:prSet/>
      <dgm:spPr/>
      <dgm:t>
        <a:bodyPr/>
        <a:lstStyle/>
        <a:p>
          <a:endParaRPr lang="en-US"/>
        </a:p>
      </dgm:t>
    </dgm:pt>
    <dgm:pt modelId="{F2239BBF-6FBD-45C5-8303-0BA6CF62BBAA}" type="sibTrans" cxnId="{74120619-5F1C-43A7-BF3E-E38159DF49C1}">
      <dgm:prSet/>
      <dgm:spPr/>
      <dgm:t>
        <a:bodyPr/>
        <a:lstStyle/>
        <a:p>
          <a:endParaRPr lang="en-US"/>
        </a:p>
      </dgm:t>
    </dgm:pt>
    <dgm:pt modelId="{E47C35BB-2479-46E0-8597-951DF6931CC9}" type="pres">
      <dgm:prSet presAssocID="{A3AC01CA-3844-4BF8-A52D-D169AA9CD652}" presName="arrowDiagram" presStyleCnt="0">
        <dgm:presLayoutVars>
          <dgm:chMax val="5"/>
          <dgm:dir/>
          <dgm:resizeHandles val="exact"/>
        </dgm:presLayoutVars>
      </dgm:prSet>
      <dgm:spPr/>
    </dgm:pt>
    <dgm:pt modelId="{C0900FC1-1236-4ED8-8B89-0EADBE84DD92}" type="pres">
      <dgm:prSet presAssocID="{A3AC01CA-3844-4BF8-A52D-D169AA9CD652}" presName="arrow" presStyleLbl="bgShp" presStyleIdx="0" presStyleCnt="1"/>
      <dgm:spPr/>
    </dgm:pt>
    <dgm:pt modelId="{223FA4F6-1562-4953-A6C3-7BF5FB65A75E}" type="pres">
      <dgm:prSet presAssocID="{A3AC01CA-3844-4BF8-A52D-D169AA9CD652}" presName="arrowDiagram3" presStyleCnt="0"/>
      <dgm:spPr/>
    </dgm:pt>
    <dgm:pt modelId="{FE59A5C0-6248-4377-BC96-5D4E04FF9E8B}" type="pres">
      <dgm:prSet presAssocID="{275CDE5D-3583-4A02-AEEA-F18ED4595F26}" presName="bullet3a" presStyleLbl="node1" presStyleIdx="0" presStyleCnt="3"/>
      <dgm:spPr/>
    </dgm:pt>
    <dgm:pt modelId="{7DCA631F-18EA-43FD-950C-69961875C8C0}" type="pres">
      <dgm:prSet presAssocID="{275CDE5D-3583-4A02-AEEA-F18ED4595F26}" presName="textBox3a" presStyleLbl="revTx" presStyleIdx="0" presStyleCnt="3" custScaleX="124009" custLinFactNeighborX="19954" custLinFactNeighborY="1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1557E-8EA9-4DFA-B450-DA631EEF9758}" type="pres">
      <dgm:prSet presAssocID="{158FAA7F-6840-4A85-8A97-1561E97DBC8E}" presName="bullet3b" presStyleLbl="node1" presStyleIdx="1" presStyleCnt="3"/>
      <dgm:spPr/>
    </dgm:pt>
    <dgm:pt modelId="{34888DFC-2CCB-4B95-8BFE-85A077AD5FC3}" type="pres">
      <dgm:prSet presAssocID="{158FAA7F-6840-4A85-8A97-1561E97DBC8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00685-8937-454C-9A1D-E453BB3F9496}" type="pres">
      <dgm:prSet presAssocID="{E4B87922-0477-4BDA-8893-D6BB21E45B78}" presName="bullet3c" presStyleLbl="node1" presStyleIdx="2" presStyleCnt="3"/>
      <dgm:spPr/>
    </dgm:pt>
    <dgm:pt modelId="{F5B8772C-7B8F-4695-ADA7-29FCE09EEC4A}" type="pres">
      <dgm:prSet presAssocID="{E4B87922-0477-4BDA-8893-D6BB21E45B78}" presName="textBox3c" presStyleLbl="revTx" presStyleIdx="2" presStyleCnt="3" custLinFactNeighborX="6548" custLinFactNeighborY="-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20619-5F1C-43A7-BF3E-E38159DF49C1}" srcId="{A3AC01CA-3844-4BF8-A52D-D169AA9CD652}" destId="{E4B87922-0477-4BDA-8893-D6BB21E45B78}" srcOrd="2" destOrd="0" parTransId="{C5ADB79A-5049-4FB0-8CDD-CFED4FEE9A15}" sibTransId="{F2239BBF-6FBD-45C5-8303-0BA6CF62BBAA}"/>
    <dgm:cxn modelId="{7D5F4B96-8350-4CB0-9C40-078623E6E334}" type="presOf" srcId="{E4B87922-0477-4BDA-8893-D6BB21E45B78}" destId="{F5B8772C-7B8F-4695-ADA7-29FCE09EEC4A}" srcOrd="0" destOrd="0" presId="urn:microsoft.com/office/officeart/2005/8/layout/arrow2"/>
    <dgm:cxn modelId="{BD26B09D-8542-48E5-A268-DA8C8AE502C7}" type="presOf" srcId="{A3AC01CA-3844-4BF8-A52D-D169AA9CD652}" destId="{E47C35BB-2479-46E0-8597-951DF6931CC9}" srcOrd="0" destOrd="0" presId="urn:microsoft.com/office/officeart/2005/8/layout/arrow2"/>
    <dgm:cxn modelId="{BDB6A9C8-38F3-4F79-A042-FF9AD0C28161}" srcId="{A3AC01CA-3844-4BF8-A52D-D169AA9CD652}" destId="{275CDE5D-3583-4A02-AEEA-F18ED4595F26}" srcOrd="0" destOrd="0" parTransId="{2ECC6C99-FFB5-4E45-9A8A-778AD7C37ADA}" sibTransId="{1B7B025D-A1B2-41C3-8DCA-ABCDF8DDA809}"/>
    <dgm:cxn modelId="{1011340F-2F2F-4DDC-9AD8-16DDA0E51070}" srcId="{A3AC01CA-3844-4BF8-A52D-D169AA9CD652}" destId="{158FAA7F-6840-4A85-8A97-1561E97DBC8E}" srcOrd="1" destOrd="0" parTransId="{52E0BF18-92A4-431C-A574-583F88052A1D}" sibTransId="{7904C902-C9C4-4043-8561-3321A2B458A0}"/>
    <dgm:cxn modelId="{C6AD7EC1-D494-4FEB-B038-462E914A0CC7}" type="presOf" srcId="{275CDE5D-3583-4A02-AEEA-F18ED4595F26}" destId="{7DCA631F-18EA-43FD-950C-69961875C8C0}" srcOrd="0" destOrd="0" presId="urn:microsoft.com/office/officeart/2005/8/layout/arrow2"/>
    <dgm:cxn modelId="{82987C3E-E26E-468D-B4A2-16FFB64ED357}" type="presOf" srcId="{158FAA7F-6840-4A85-8A97-1561E97DBC8E}" destId="{34888DFC-2CCB-4B95-8BFE-85A077AD5FC3}" srcOrd="0" destOrd="0" presId="urn:microsoft.com/office/officeart/2005/8/layout/arrow2"/>
    <dgm:cxn modelId="{C55CA276-DFC9-4804-B9DA-28C0C0D233BF}" type="presParOf" srcId="{E47C35BB-2479-46E0-8597-951DF6931CC9}" destId="{C0900FC1-1236-4ED8-8B89-0EADBE84DD92}" srcOrd="0" destOrd="0" presId="urn:microsoft.com/office/officeart/2005/8/layout/arrow2"/>
    <dgm:cxn modelId="{EC422E99-D0EF-4D24-A389-CB5BEE4ED322}" type="presParOf" srcId="{E47C35BB-2479-46E0-8597-951DF6931CC9}" destId="{223FA4F6-1562-4953-A6C3-7BF5FB65A75E}" srcOrd="1" destOrd="0" presId="urn:microsoft.com/office/officeart/2005/8/layout/arrow2"/>
    <dgm:cxn modelId="{DCFEBCB7-A78D-4065-A044-8A3E4B4374C4}" type="presParOf" srcId="{223FA4F6-1562-4953-A6C3-7BF5FB65A75E}" destId="{FE59A5C0-6248-4377-BC96-5D4E04FF9E8B}" srcOrd="0" destOrd="0" presId="urn:microsoft.com/office/officeart/2005/8/layout/arrow2"/>
    <dgm:cxn modelId="{147C70D0-B643-4A5B-918B-C2844EF3A128}" type="presParOf" srcId="{223FA4F6-1562-4953-A6C3-7BF5FB65A75E}" destId="{7DCA631F-18EA-43FD-950C-69961875C8C0}" srcOrd="1" destOrd="0" presId="urn:microsoft.com/office/officeart/2005/8/layout/arrow2"/>
    <dgm:cxn modelId="{B72690DD-EA66-4273-9906-89738EE7C695}" type="presParOf" srcId="{223FA4F6-1562-4953-A6C3-7BF5FB65A75E}" destId="{8711557E-8EA9-4DFA-B450-DA631EEF9758}" srcOrd="2" destOrd="0" presId="urn:microsoft.com/office/officeart/2005/8/layout/arrow2"/>
    <dgm:cxn modelId="{9A14C128-E620-40B4-A161-013B97478137}" type="presParOf" srcId="{223FA4F6-1562-4953-A6C3-7BF5FB65A75E}" destId="{34888DFC-2CCB-4B95-8BFE-85A077AD5FC3}" srcOrd="3" destOrd="0" presId="urn:microsoft.com/office/officeart/2005/8/layout/arrow2"/>
    <dgm:cxn modelId="{F6ACCFAC-47C9-427B-94BE-D3F55977997A}" type="presParOf" srcId="{223FA4F6-1562-4953-A6C3-7BF5FB65A75E}" destId="{8FD00685-8937-454C-9A1D-E453BB3F9496}" srcOrd="4" destOrd="0" presId="urn:microsoft.com/office/officeart/2005/8/layout/arrow2"/>
    <dgm:cxn modelId="{50F66FDD-01F8-4B54-AEDD-DF502791ECBC}" type="presParOf" srcId="{223FA4F6-1562-4953-A6C3-7BF5FB65A75E}" destId="{F5B8772C-7B8F-4695-ADA7-29FCE09EEC4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01D778-F8B1-47F8-93AA-9237CBA7B594}" type="datetimeFigureOut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9C49D4-DB95-44FF-A38C-0050C4E8E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F73ED-19CF-4982-B1DC-9AE03AF0552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50168-B6D8-419E-A29D-893B9FD6D42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C1BCEC-43AD-49C6-8CE0-8BE08DBF81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D9CA6-60BF-4791-AE70-FF396E7950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9D637A-97E2-40D1-8742-A00AFFAFD1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59CF7-6812-4AB3-AE15-3353717786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15AF3-FF54-486C-82AC-10458D0F0B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76F04-C48E-401A-B258-174AF847BC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D146A4-69BF-4044-ABF4-0DFF53182E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C9B66-01E7-4780-8BF4-6CF3F27697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025DB-7C01-46C1-AB26-4587BB24ED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4A047-DF25-4DDC-BB39-70E20264BB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F37F1-A047-4066-A8B0-E402D0959F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233A2-1984-4DF6-B722-F1F7D33421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ED7BD-2958-49F4-9348-9ABD245759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4B29DB-F317-4B04-92A3-E3DF29727E26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BDC29D-A80E-4B54-B3EE-58015F79A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F0EC-4D8D-4043-AB30-F228BAE6EA0F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75C1-2DAD-447C-9339-579EE8927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FE07-7F2E-407C-B32B-FDCF6D647224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7ADF-20DB-471C-ABAB-F67FB12A4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B0ED-2120-46C0-BED2-839DFC6D7DCA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F9C5-E26E-4A49-8616-50CCD655D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A94F-2AA6-42EF-848B-F510B56E46C0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5AE013-F8B7-48A3-A2D6-D6067A29C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CD5776-0508-44A2-8DC6-B9C2E5F8770D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244EA6-A555-4155-BC04-A9BD9BFED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34DF6D-FF36-4D2A-B7B1-B20AB549C959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D3A56B-5A74-48FB-A9F8-E5E3D129F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2D8D-4231-495D-A1A4-942BF04BD444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2FB4-4488-4FDC-B794-EBB5B1EEB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A598-E776-4A06-8F4D-5160156888FA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ADAC6B-5783-4482-94AE-47FE53DB0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B7E1-4D82-40AB-9668-58D83E067F32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31B8-6A35-4A0D-B3EB-56BAA1CA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4E76A7-5EDE-4776-8371-21B9946F69C6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39CBF5B-CB8A-45A1-944D-DA1B4A4E8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8CAB89-5C64-4EA5-98D1-731BBEDA68ED}" type="datetime1">
              <a:rPr lang="en-US"/>
              <a:pPr>
                <a:defRPr/>
              </a:pPr>
              <a:t>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785AE2-9286-4110-AC04-301F6CCAB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35" r:id="rId2"/>
    <p:sldLayoutId id="2147484540" r:id="rId3"/>
    <p:sldLayoutId id="2147484541" r:id="rId4"/>
    <p:sldLayoutId id="2147484542" r:id="rId5"/>
    <p:sldLayoutId id="2147484536" r:id="rId6"/>
    <p:sldLayoutId id="2147484543" r:id="rId7"/>
    <p:sldLayoutId id="2147484537" r:id="rId8"/>
    <p:sldLayoutId id="2147484544" r:id="rId9"/>
    <p:sldLayoutId id="2147484538" r:id="rId10"/>
    <p:sldLayoutId id="21474845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bh.hhdev.psu.edu/globalhealt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407275" cy="14716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>Global Health (GLBHL) Minor </a:t>
            </a:r>
            <a:endParaRPr lang="en-US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419600"/>
            <a:ext cx="8001000" cy="1219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1200" b="1" dirty="0" smtClean="0">
                <a:latin typeface="Bodoni MT" pitchFamily="18" charset="0"/>
              </a:rPr>
              <a:t>Dr. Melina </a:t>
            </a:r>
            <a:r>
              <a:rPr lang="en-US" sz="11200" b="1" dirty="0" err="1" smtClean="0">
                <a:latin typeface="Bodoni MT" pitchFamily="18" charset="0"/>
              </a:rPr>
              <a:t>Czymoniewicz</a:t>
            </a:r>
            <a:r>
              <a:rPr lang="en-US" sz="11200" b="1" dirty="0" smtClean="0">
                <a:latin typeface="Bodoni MT" pitchFamily="18" charset="0"/>
              </a:rPr>
              <a:t>-</a:t>
            </a:r>
            <a:r>
              <a:rPr lang="en-US" sz="11200" b="1" dirty="0" err="1" smtClean="0">
                <a:latin typeface="Bodoni MT" pitchFamily="18" charset="0"/>
              </a:rPr>
              <a:t>Klippel</a:t>
            </a:r>
            <a:r>
              <a:rPr lang="en-US" sz="11200" b="1" dirty="0" smtClean="0">
                <a:latin typeface="Bodoni MT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b="1" dirty="0" smtClean="0">
              <a:latin typeface="Bodoni MT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latin typeface="Bodoni MT" pitchFamily="18" charset="0"/>
              </a:rPr>
              <a:t>Lecturer &amp; Global Health Minor Coordinator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latin typeface="Bodoni MT" pitchFamily="18" charset="0"/>
              </a:rPr>
              <a:t>Department of </a:t>
            </a:r>
            <a:r>
              <a:rPr lang="en-US" sz="8800" b="1" dirty="0" err="1" smtClean="0">
                <a:latin typeface="Bodoni MT" pitchFamily="18" charset="0"/>
              </a:rPr>
              <a:t>Biobehavioral</a:t>
            </a:r>
            <a:r>
              <a:rPr lang="en-US" sz="8800" b="1" dirty="0" smtClean="0">
                <a:latin typeface="Bodoni MT" pitchFamily="18" charset="0"/>
              </a:rPr>
              <a:t> Health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 the field… South Africa, 2012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8E9C58-B1E0-487D-819C-150061DF02A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8436" name="Picture 7" descr="C:\Users\mtc16\Documents\My Dropbox\yuri\Yuri_Month 8\Travelling fun!\IMG_20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600200"/>
            <a:ext cx="3962400" cy="2971800"/>
          </a:xfrm>
          <a:noFill/>
        </p:spPr>
      </p:pic>
      <p:pic>
        <p:nvPicPr>
          <p:cNvPr id="18437" name="Picture 3" descr="C:\Users\mtc16\Documents\Biobehavioral Health\Photos\South Africa_May&amp;June2011\IMG_1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 the field… Tanzania, 2012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C9C1628-2850-4EB8-A129-374BEA03307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9460" name="Picture 8" descr="C:\Users\mtc16\Documents\My Dropbox\yuri\Yuri_Month 8\Travelling fun!\IMG_21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276600"/>
            <a:ext cx="4035425" cy="3027363"/>
          </a:xfrm>
          <a:noFill/>
        </p:spPr>
      </p:pic>
      <p:pic>
        <p:nvPicPr>
          <p:cNvPr id="19461" name="Picture 9" descr="C:\Users\mtc16\Documents\My Dropbox\yuri\Yuri_Month 8\Travelling fun!\IMG_2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Global health careers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6AB84EBC-6954-475B-A65C-E3B2FCC2F5A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209800"/>
            <a:ext cx="4800600" cy="3400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776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Still interested?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25593ABD-CDE5-46EB-BEEC-FECA05B32AC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/>
          </a:p>
          <a:p>
            <a:pPr marL="596646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Eligibility Criteria: 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300" dirty="0" smtClean="0"/>
          </a:p>
          <a:p>
            <a:pPr marL="596646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Enrolled at the University Park campus 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Have declared a major area of study (students from any Department or College may apply) 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At least 5</a:t>
            </a:r>
            <a:r>
              <a:rPr lang="en-US" baseline="30000" dirty="0" smtClean="0"/>
              <a:t>th</a:t>
            </a:r>
            <a:r>
              <a:rPr lang="en-US" dirty="0" smtClean="0"/>
              <a:t> semester standing at the time of entering the minor 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Be willing to plan, fund (fully or partially), and engage in the fieldwork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776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Still interested?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60264A52-262F-44DC-BAB3-213C90F0EE9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/>
          </a:p>
          <a:p>
            <a:pPr marL="596646" indent="-51435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596646" indent="-51435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Applications are accepted once per year in the Spring semester</a:t>
            </a:r>
          </a:p>
          <a:p>
            <a:pPr marL="596646" indent="-51435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596646" indent="-51435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This year’s deadline = 15 February,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776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Want to know more?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CD882E18-5908-4FFA-81E6-8E66F542717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355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1200" smtClean="0"/>
          </a:p>
          <a:p>
            <a:pPr eaLnBrk="1" hangingPunct="1">
              <a:buFont typeface="Wingdings 2" pitchFamily="18" charset="2"/>
              <a:buNone/>
            </a:pPr>
            <a:endParaRPr lang="en-US" smtClean="0">
              <a:hlinkClick r:id="rId3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Go to…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>
                <a:hlinkClick r:id="rId3"/>
              </a:rPr>
              <a:t>http://bbh.hhdev.psu.edu/globalhealth/</a:t>
            </a:r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Contact…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Dr. Melina Czymoniewicz-Klippel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814-865-4672 or mtc16@psu.edu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GLBHL Minor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2ABB84-4F8F-4A07-A7F3-192611BB02F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24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/>
              <a:t>Penn State’s GLBHL minor is an interdisciplinary 18-credit (soon to be 21-credit) program designed for undergraduate students who seek a broad and flexible set of skills for understanding and addressing contemporary health challenges that transcend national boundaries.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GLBHL minor demographics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983D9BF-9473-4745-8BDA-4A571E05921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smtClean="0"/>
              <a:t>75-100 inquiries per semester 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smtClean="0"/>
              <a:t>3 application rounds since inception of minor in 2010 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smtClean="0"/>
              <a:t>61 student applications, admitted 44 students 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Represent18 majors + 10 minors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15 are SHC students (34%)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Average GPA at the time of application = 3.63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smtClean="0"/>
              <a:t>Graduated 14 students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/>
          <a:lstStyle/>
          <a:p>
            <a:pPr eaLnBrk="1" hangingPunct="1"/>
            <a:r>
              <a:rPr lang="en-US" smtClean="0"/>
              <a:t>The “typical” wannabe GLBHL student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Female</a:t>
            </a:r>
          </a:p>
          <a:p>
            <a:pPr eaLnBrk="1" hangingPunct="1">
              <a:buFontTx/>
              <a:buChar char="-"/>
            </a:pPr>
            <a:r>
              <a:rPr lang="en-US" smtClean="0"/>
              <a:t>Health or science major </a:t>
            </a:r>
          </a:p>
          <a:p>
            <a:pPr eaLnBrk="1" hangingPunct="1">
              <a:buFontTx/>
              <a:buChar char="-"/>
            </a:pPr>
            <a:r>
              <a:rPr lang="en-US" smtClean="0"/>
              <a:t>Moving away from medical career </a:t>
            </a:r>
          </a:p>
          <a:p>
            <a:pPr eaLnBrk="1" hangingPunct="1">
              <a:buFontTx/>
              <a:buChar char="-"/>
            </a:pPr>
            <a:r>
              <a:rPr lang="en-US" smtClean="0"/>
              <a:t>Wants to “help” others </a:t>
            </a:r>
          </a:p>
          <a:p>
            <a:pPr eaLnBrk="1" hangingPunct="1">
              <a:buFontTx/>
              <a:buChar char="-"/>
            </a:pPr>
            <a:r>
              <a:rPr lang="en-US" smtClean="0"/>
              <a:t>Wants to travel 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Previous exposure to the developing world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1878CE-CC2F-486B-9F80-3D8798BC828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294" name="Picture 2" descr="http://us.123rf.com/400wm/400/400/imagedb/imagedb1107/imagedb110701282/10126227-portrait-of-a-female-college-student-holding-f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3352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Come to an information session!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D2C3F55-743E-4ACE-9A3A-D609A9ECD00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Calibri" pitchFamily="34" charset="0"/>
              <a:buChar char="―"/>
            </a:pPr>
            <a:endParaRPr lang="en-US" smtClean="0"/>
          </a:p>
          <a:p>
            <a:pPr eaLnBrk="1" hangingPunct="1">
              <a:buFont typeface="Calibri" pitchFamily="34" charset="0"/>
              <a:buChar char="―"/>
            </a:pPr>
            <a:r>
              <a:rPr lang="en-US" smtClean="0"/>
              <a:t>Held 2+ times per semester </a:t>
            </a:r>
          </a:p>
          <a:p>
            <a:pPr eaLnBrk="1" hangingPunct="1">
              <a:buFont typeface="Calibri" pitchFamily="34" charset="0"/>
              <a:buChar char="―"/>
            </a:pPr>
            <a:r>
              <a:rPr lang="en-US" smtClean="0"/>
              <a:t>Dates and locations distributed via email and hardcopy flyers </a:t>
            </a:r>
          </a:p>
          <a:p>
            <a:pPr eaLnBrk="1" hangingPunct="1">
              <a:buFont typeface="Calibri" pitchFamily="34" charset="0"/>
              <a:buChar char="―"/>
            </a:pPr>
            <a:r>
              <a:rPr lang="en-US" smtClean="0"/>
              <a:t>Overview of the GLBHL minor – theoretical framework, curriculum (including fieldwork), application process </a:t>
            </a:r>
          </a:p>
          <a:p>
            <a:pPr eaLnBrk="1" hangingPunct="1">
              <a:buFont typeface="Calibri" pitchFamily="34" charset="0"/>
              <a:buChar char="―"/>
            </a:pPr>
            <a:r>
              <a:rPr lang="en-US" smtClean="0"/>
              <a:t>Opportunity to interact with current students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Schedule an advising appointment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D5BAFDC-6169-4028-91EF-BB37EC87E18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Calibri" pitchFamily="34" charset="0"/>
              <a:buChar char="―"/>
            </a:pPr>
            <a:endParaRPr lang="en-US" smtClean="0"/>
          </a:p>
          <a:p>
            <a:pPr eaLnBrk="1" hangingPunct="1">
              <a:buFont typeface="Calibri" pitchFamily="34" charset="0"/>
              <a:buChar char="―"/>
            </a:pPr>
            <a:r>
              <a:rPr lang="en-US" smtClean="0"/>
              <a:t>Schedule by contacting one of the BB H staff: </a:t>
            </a:r>
          </a:p>
          <a:p>
            <a:pPr lvl="1" eaLnBrk="1" hangingPunct="1">
              <a:buFont typeface="Calibri" pitchFamily="34" charset="0"/>
              <a:buChar char="―"/>
            </a:pPr>
            <a:r>
              <a:rPr lang="en-US" smtClean="0"/>
              <a:t>Ph: 814-864-7256 </a:t>
            </a:r>
          </a:p>
          <a:p>
            <a:pPr lvl="1" eaLnBrk="1" hangingPunct="1">
              <a:buFont typeface="Calibri" pitchFamily="34" charset="0"/>
              <a:buChar char="―"/>
            </a:pPr>
            <a:r>
              <a:rPr lang="en-US" smtClean="0"/>
              <a:t>In person: 219 BB H Building </a:t>
            </a:r>
          </a:p>
          <a:p>
            <a:pPr eaLnBrk="1" hangingPunct="1">
              <a:buFont typeface="Calibri" pitchFamily="34" charset="0"/>
              <a:buChar char="―"/>
            </a:pPr>
            <a:r>
              <a:rPr lang="en-US" smtClean="0"/>
              <a:t>Students provided the opportunity to ask more specific, individual questions  </a:t>
            </a:r>
          </a:p>
          <a:p>
            <a:pPr eaLnBrk="1" hangingPunct="1">
              <a:buFont typeface="Calibri" pitchFamily="34" charset="0"/>
              <a:buChar char="―"/>
            </a:pPr>
            <a:r>
              <a:rPr lang="en-US" smtClean="0"/>
              <a:t>Students provided copy of the application materials by email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What is global health?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1FC75319-E0A7-4617-BE6E-312142040C7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smtClean="0"/>
          </a:p>
          <a:p>
            <a:pPr algn="ctr" eaLnBrk="1" hangingPunct="1">
              <a:buFont typeface="Wingdings" pitchFamily="2" charset="2"/>
              <a:buNone/>
            </a:pPr>
            <a:endParaRPr lang="en-US" b="1" smtClean="0"/>
          </a:p>
          <a:p>
            <a:pPr algn="ctr" eaLnBrk="1" hangingPunct="1">
              <a:buFont typeface="Wingdings" pitchFamily="2" charset="2"/>
              <a:buNone/>
            </a:pPr>
            <a:endParaRPr lang="en-US" b="1" smtClean="0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5366" name="Picture 3" descr="http://www.msf.org/source/countries/asia/kashmir/quake/29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82800"/>
            <a:ext cx="5638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Global Health Minor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59BC8A8-1549-4517-91A4-2E908F07A3D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1200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Objectives: </a:t>
            </a:r>
          </a:p>
          <a:p>
            <a:pPr eaLnBrk="1" hangingPunct="1"/>
            <a:r>
              <a:rPr lang="en-US" sz="2400" smtClean="0"/>
              <a:t>Have a greater critical understanding of the complexity of contemporary global health issues; </a:t>
            </a:r>
          </a:p>
          <a:p>
            <a:pPr eaLnBrk="1" hangingPunct="1"/>
            <a:r>
              <a:rPr lang="en-US" sz="2400" smtClean="0"/>
              <a:t>Be able to critique the theoretical frameworks and concepts used to inform global health policies and programs in a variety of settings; </a:t>
            </a:r>
          </a:p>
          <a:p>
            <a:pPr eaLnBrk="1" hangingPunct="1"/>
            <a:r>
              <a:rPr lang="en-US" sz="2400" smtClean="0"/>
              <a:t>Display enhanced personal and professional skills in inter-cultural communication and competence; &amp;</a:t>
            </a:r>
          </a:p>
          <a:p>
            <a:pPr eaLnBrk="1" hangingPunct="1"/>
            <a:r>
              <a:rPr lang="en-US" sz="2400" smtClean="0"/>
              <a:t>Be better prepared for occupations that demand interdisciplinary and global thinking skills and perspectives.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mtClean="0"/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But, how?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22901D5-8E81-4C48-B1B2-29C2EA424E3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990600"/>
          <a:ext cx="817168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1757</TotalTime>
  <Words>452</Words>
  <Application>Microsoft Office PowerPoint</Application>
  <PresentationFormat>On-screen Show (4:3)</PresentationFormat>
  <Paragraphs>118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 Global Health (GLBHL) Minor </vt:lpstr>
      <vt:lpstr>GLBHL Minor </vt:lpstr>
      <vt:lpstr>GLBHL minor demographics </vt:lpstr>
      <vt:lpstr>The “typical” wannabe GLBHL student</vt:lpstr>
      <vt:lpstr>Come to an information session!</vt:lpstr>
      <vt:lpstr>Schedule an advising appointment</vt:lpstr>
      <vt:lpstr>What is global health? </vt:lpstr>
      <vt:lpstr>Global Health Minor </vt:lpstr>
      <vt:lpstr>But, how? </vt:lpstr>
      <vt:lpstr>In the field… South Africa, 2012 </vt:lpstr>
      <vt:lpstr>In the field… Tanzania, 2012 </vt:lpstr>
      <vt:lpstr>Global health careers </vt:lpstr>
      <vt:lpstr>Still interested? </vt:lpstr>
      <vt:lpstr>Still interested? </vt:lpstr>
      <vt:lpstr>Want to know more? 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mtc16</dc:creator>
  <cp:lastModifiedBy>Brenda Fornwalt</cp:lastModifiedBy>
  <cp:revision>101</cp:revision>
  <dcterms:created xsi:type="dcterms:W3CDTF">2010-10-15T17:22:37Z</dcterms:created>
  <dcterms:modified xsi:type="dcterms:W3CDTF">2013-02-19T16:26:45Z</dcterms:modified>
</cp:coreProperties>
</file>