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3" r:id="rId3"/>
    <p:sldId id="257" r:id="rId4"/>
    <p:sldId id="260" r:id="rId5"/>
    <p:sldId id="264" r:id="rId6"/>
    <p:sldId id="265" r:id="rId7"/>
    <p:sldId id="266" r:id="rId8"/>
    <p:sldId id="267" r:id="rId9"/>
    <p:sldId id="268" r:id="rId10"/>
    <p:sldId id="269" r:id="rId11"/>
    <p:sldId id="270" r:id="rId12"/>
    <p:sldId id="271" r:id="rId13"/>
    <p:sldId id="262" r:id="rId14"/>
    <p:sldId id="272" r:id="rId15"/>
    <p:sldId id="274" r:id="rId16"/>
    <p:sldId id="275" r:id="rId17"/>
    <p:sldId id="273" r:id="rId18"/>
    <p:sldId id="261" r:id="rId19"/>
    <p:sldId id="286"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C7270AC-4D9B-43EE-B4D1-451A6C24DF2B}" type="datetimeFigureOut">
              <a:rPr lang="en-US" smtClean="0"/>
              <a:pPr/>
              <a:t>2/19/2013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BEC88C7-B0C5-44BF-AE83-427CE3A968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7270AC-4D9B-43EE-B4D1-451A6C24DF2B}"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C88C7-B0C5-44BF-AE83-427CE3A96837}"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7270AC-4D9B-43EE-B4D1-451A6C24DF2B}" type="datetimeFigureOut">
              <a:rPr lang="en-US" smtClean="0"/>
              <a:pPr/>
              <a:t>2/19/2013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BEC88C7-B0C5-44BF-AE83-427CE3A968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C7270AC-4D9B-43EE-B4D1-451A6C24DF2B}"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BEC88C7-B0C5-44BF-AE83-427CE3A9683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C7270AC-4D9B-43EE-B4D1-451A6C24DF2B}" type="datetimeFigureOut">
              <a:rPr lang="en-US" smtClean="0"/>
              <a:pPr/>
              <a:t>2/19/2013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BEC88C7-B0C5-44BF-AE83-427CE3A9683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C7270AC-4D9B-43EE-B4D1-451A6C24DF2B}" type="datetimeFigureOut">
              <a:rPr lang="en-US" smtClean="0"/>
              <a:pPr/>
              <a:t>2/19/2013</a:t>
            </a:fld>
            <a:endParaRPr lang="en-US"/>
          </a:p>
        </p:txBody>
      </p:sp>
      <p:sp>
        <p:nvSpPr>
          <p:cNvPr id="10" name="Slide Number Placeholder 9"/>
          <p:cNvSpPr>
            <a:spLocks noGrp="1"/>
          </p:cNvSpPr>
          <p:nvPr>
            <p:ph type="sldNum" sz="quarter" idx="16"/>
          </p:nvPr>
        </p:nvSpPr>
        <p:spPr/>
        <p:txBody>
          <a:bodyPr rtlCol="0"/>
          <a:lstStyle/>
          <a:p>
            <a:fld id="{2BEC88C7-B0C5-44BF-AE83-427CE3A9683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C7270AC-4D9B-43EE-B4D1-451A6C24DF2B}" type="datetimeFigureOut">
              <a:rPr lang="en-US" smtClean="0"/>
              <a:pPr/>
              <a:t>2/19/2013</a:t>
            </a:fld>
            <a:endParaRPr lang="en-US"/>
          </a:p>
        </p:txBody>
      </p:sp>
      <p:sp>
        <p:nvSpPr>
          <p:cNvPr id="12" name="Slide Number Placeholder 11"/>
          <p:cNvSpPr>
            <a:spLocks noGrp="1"/>
          </p:cNvSpPr>
          <p:nvPr>
            <p:ph type="sldNum" sz="quarter" idx="16"/>
          </p:nvPr>
        </p:nvSpPr>
        <p:spPr/>
        <p:txBody>
          <a:bodyPr rtlCol="0"/>
          <a:lstStyle/>
          <a:p>
            <a:fld id="{2BEC88C7-B0C5-44BF-AE83-427CE3A9683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7270AC-4D9B-43EE-B4D1-451A6C24DF2B}" type="datetimeFigureOut">
              <a:rPr lang="en-US" smtClean="0"/>
              <a:pPr/>
              <a:t>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BEC88C7-B0C5-44BF-AE83-427CE3A96837}"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270AC-4D9B-43EE-B4D1-451A6C24DF2B}" type="datetimeFigureOut">
              <a:rPr lang="en-US" smtClean="0"/>
              <a:pPr/>
              <a:t>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BEC88C7-B0C5-44BF-AE83-427CE3A96837}"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C7270AC-4D9B-43EE-B4D1-451A6C24DF2B}"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BEC88C7-B0C5-44BF-AE83-427CE3A9683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C7270AC-4D9B-43EE-B4D1-451A6C24DF2B}" type="datetimeFigureOut">
              <a:rPr lang="en-US" smtClean="0"/>
              <a:pPr/>
              <a:t>2/19/2013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BEC88C7-B0C5-44BF-AE83-427CE3A9683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C7270AC-4D9B-43EE-B4D1-451A6C24DF2B}" type="datetimeFigureOut">
              <a:rPr lang="en-US" smtClean="0"/>
              <a:pPr/>
              <a:t>2/19/2013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BEC88C7-B0C5-44BF-AE83-427CE3A968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spd="slow">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watch?v=kUEGHdQO7WA"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ersonal.psu.edu/users/s/a/sam50/CMLIT101home.htm"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t>Discovering the Globe</a:t>
            </a:r>
            <a:endParaRPr lang="en-US" sz="3600" dirty="0"/>
          </a:p>
        </p:txBody>
      </p:sp>
      <p:sp>
        <p:nvSpPr>
          <p:cNvPr id="3" name="Subtitle 2"/>
          <p:cNvSpPr>
            <a:spLocks noGrp="1"/>
          </p:cNvSpPr>
          <p:nvPr>
            <p:ph type="subTitle" idx="1"/>
          </p:nvPr>
        </p:nvSpPr>
        <p:spPr/>
        <p:txBody>
          <a:bodyPr>
            <a:normAutofit/>
          </a:bodyPr>
          <a:lstStyle/>
          <a:p>
            <a:r>
              <a:rPr lang="en-US" sz="1800" b="1" dirty="0" smtClean="0"/>
              <a:t>  Human Rights, Cultural Forms, and Global Perspectives</a:t>
            </a:r>
            <a:endParaRPr lang="en-US" sz="1800"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Confirmation Bias </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A tendency for people to favor information that confirms their preconceptions or hypotheses regardless of whether the information is true.</a:t>
            </a:r>
            <a:endParaRPr lang="en-US" baseline="30000" dirty="0" smtClean="0"/>
          </a:p>
          <a:p>
            <a:r>
              <a:rPr lang="en-US" dirty="0" smtClean="0"/>
              <a:t> As a result, people gather evidence and recall information from memory selectively, and interpret it in a biased way. </a:t>
            </a:r>
          </a:p>
          <a:p>
            <a:r>
              <a:rPr lang="en-US" dirty="0" smtClean="0"/>
              <a:t>The biases appear in particular for emotionally significant issues and for established beliefs. </a:t>
            </a:r>
          </a:p>
          <a:p>
            <a:r>
              <a:rPr lang="en-US" dirty="0" smtClean="0"/>
              <a:t>Contributes to overconfidence in personal beliefs and can maintain or strengthen beliefs in the face of contrary evidence. Hence they can lead to disastrous decisions, especially in organizational, military, political and social contexts.</a:t>
            </a:r>
          </a:p>
          <a:p>
            <a:endParaRPr lang="en-US" sz="1300" dirty="0" smtClean="0"/>
          </a:p>
          <a:p>
            <a:endParaRPr lang="en-US" sz="1300" dirty="0" smtClean="0"/>
          </a:p>
          <a:p>
            <a:pPr>
              <a:buNone/>
            </a:pPr>
            <a:r>
              <a:rPr lang="en-US" sz="1300" dirty="0" smtClean="0"/>
              <a:t>Source: http://en.wikipedia.org/wiki/Confirmation_bias</a:t>
            </a:r>
            <a:endParaRPr lang="en-US" sz="1300"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Cognitive Dissonance</a:t>
            </a:r>
            <a:endParaRPr lang="en-US" dirty="0"/>
          </a:p>
        </p:txBody>
      </p:sp>
      <p:sp>
        <p:nvSpPr>
          <p:cNvPr id="3" name="Content Placeholder 2"/>
          <p:cNvSpPr>
            <a:spLocks noGrp="1"/>
          </p:cNvSpPr>
          <p:nvPr>
            <p:ph sz="quarter" idx="1"/>
          </p:nvPr>
        </p:nvSpPr>
        <p:spPr/>
        <p:txBody>
          <a:bodyPr>
            <a:normAutofit fontScale="92500"/>
          </a:bodyPr>
          <a:lstStyle/>
          <a:p>
            <a:r>
              <a:rPr lang="en-US" dirty="0" smtClean="0"/>
              <a:t>The</a:t>
            </a:r>
            <a:r>
              <a:rPr lang="en-US" b="1" dirty="0" smtClean="0"/>
              <a:t> </a:t>
            </a:r>
            <a:r>
              <a:rPr lang="en-US" dirty="0" smtClean="0"/>
              <a:t>uncomfortable feeling caused by holding conflicting ideas simultaneously. </a:t>
            </a:r>
          </a:p>
          <a:p>
            <a:r>
              <a:rPr lang="en-US" dirty="0" smtClean="0"/>
              <a:t>Thus people have a motivational drive to reduce dissonance.</a:t>
            </a:r>
          </a:p>
          <a:p>
            <a:pPr lvl="1"/>
            <a:r>
              <a:rPr lang="en-US" dirty="0" smtClean="0"/>
              <a:t>They do this by changing their attitudes, beliefs, and actions.</a:t>
            </a:r>
          </a:p>
          <a:p>
            <a:pPr lvl="1"/>
            <a:r>
              <a:rPr lang="en-US" dirty="0" smtClean="0"/>
              <a:t>Dissonance is also reduced by justifying, blaming, and denying.</a:t>
            </a:r>
          </a:p>
          <a:p>
            <a:r>
              <a:rPr lang="en-US" dirty="0" smtClean="0"/>
              <a:t>This bias makes it hard to undo prejudice since that would require a change in existing beliefs about a group.</a:t>
            </a:r>
            <a:endParaRPr lang="en-US"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Just-world phenomenon</a:t>
            </a:r>
            <a:r>
              <a:rPr lang="en-US" dirty="0" smtClean="0">
                <a:solidFill>
                  <a:schemeClr val="accent1">
                    <a:lumMod val="75000"/>
                  </a:schemeClr>
                </a:solidFill>
              </a:rPr>
              <a:t> </a:t>
            </a:r>
            <a:endParaRPr lang="en-US" dirty="0">
              <a:solidFill>
                <a:schemeClr val="accent1">
                  <a:lumMod val="75000"/>
                </a:schemeClr>
              </a:solidFill>
            </a:endParaRPr>
          </a:p>
        </p:txBody>
      </p:sp>
      <p:sp>
        <p:nvSpPr>
          <p:cNvPr id="3" name="Content Placeholder 2"/>
          <p:cNvSpPr>
            <a:spLocks noGrp="1"/>
          </p:cNvSpPr>
          <p:nvPr>
            <p:ph sz="quarter" idx="1"/>
          </p:nvPr>
        </p:nvSpPr>
        <p:spPr/>
        <p:txBody>
          <a:bodyPr/>
          <a:lstStyle/>
          <a:p>
            <a:r>
              <a:rPr lang="en-US" sz="3200" dirty="0" smtClean="0"/>
              <a:t>The tendency for people to believe that the world is just and therefore people "get what they deserve.”</a:t>
            </a:r>
          </a:p>
          <a:p>
            <a:r>
              <a:rPr lang="en-US" sz="3200" dirty="0" smtClean="0"/>
              <a:t>Makes it difficult to teach students to have compassion for those from other parts of the world that lead more difficult lives.</a:t>
            </a:r>
          </a:p>
          <a:p>
            <a:endParaRPr lang="en-US"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and Social Challenges</a:t>
            </a:r>
            <a:endParaRPr lang="en-US" dirty="0"/>
          </a:p>
        </p:txBody>
      </p:sp>
      <p:sp>
        <p:nvSpPr>
          <p:cNvPr id="3" name="Content Placeholder 2"/>
          <p:cNvSpPr>
            <a:spLocks noGrp="1"/>
          </p:cNvSpPr>
          <p:nvPr>
            <p:ph sz="quarter" idx="1"/>
          </p:nvPr>
        </p:nvSpPr>
        <p:spPr/>
        <p:txBody>
          <a:bodyPr/>
          <a:lstStyle/>
          <a:p>
            <a:r>
              <a:rPr lang="en-US" b="1" dirty="0" smtClean="0">
                <a:solidFill>
                  <a:schemeClr val="accent1">
                    <a:lumMod val="75000"/>
                  </a:schemeClr>
                </a:solidFill>
              </a:rPr>
              <a:t>American Exceptionalism</a:t>
            </a:r>
          </a:p>
          <a:p>
            <a:r>
              <a:rPr lang="en-US" b="1" dirty="0" err="1" smtClean="0">
                <a:solidFill>
                  <a:schemeClr val="accent1">
                    <a:lumMod val="75000"/>
                  </a:schemeClr>
                </a:solidFill>
              </a:rPr>
              <a:t>Orientalism</a:t>
            </a:r>
            <a:endParaRPr lang="en-US" b="1" dirty="0" smtClean="0">
              <a:solidFill>
                <a:schemeClr val="accent1">
                  <a:lumMod val="75000"/>
                </a:schemeClr>
              </a:solidFill>
            </a:endParaRPr>
          </a:p>
          <a:p>
            <a:r>
              <a:rPr lang="en-US" b="1" dirty="0" err="1" smtClean="0">
                <a:solidFill>
                  <a:schemeClr val="accent1">
                    <a:lumMod val="75000"/>
                  </a:schemeClr>
                </a:solidFill>
              </a:rPr>
              <a:t>Culturalism</a:t>
            </a:r>
            <a:endParaRPr lang="en-US" b="1" dirty="0" smtClean="0">
              <a:solidFill>
                <a:schemeClr val="accent1">
                  <a:lumMod val="75000"/>
                </a:schemeClr>
              </a:solidFill>
            </a:endParaRPr>
          </a:p>
          <a:p>
            <a:r>
              <a:rPr lang="en-US" b="1" dirty="0" smtClean="0">
                <a:solidFill>
                  <a:schemeClr val="accent1">
                    <a:lumMod val="75000"/>
                  </a:schemeClr>
                </a:solidFill>
              </a:rPr>
              <a:t>Racism</a:t>
            </a:r>
          </a:p>
          <a:p>
            <a:r>
              <a:rPr lang="en-US" b="1" dirty="0" smtClean="0">
                <a:solidFill>
                  <a:schemeClr val="accent1">
                    <a:lumMod val="75000"/>
                  </a:schemeClr>
                </a:solidFill>
              </a:rPr>
              <a:t>Power of  Prejudice</a:t>
            </a:r>
          </a:p>
          <a:p>
            <a:r>
              <a:rPr lang="en-US" b="1" dirty="0" smtClean="0">
                <a:solidFill>
                  <a:schemeClr val="accent1">
                    <a:lumMod val="75000"/>
                  </a:schemeClr>
                </a:solidFill>
              </a:rPr>
              <a:t>Limited Empathy for Others</a:t>
            </a:r>
            <a:endParaRPr lang="en-US" b="1" dirty="0">
              <a:solidFill>
                <a:schemeClr val="accent1">
                  <a:lumMod val="7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American Exceptionalism</a:t>
            </a:r>
            <a:endParaRPr lang="en-US" dirty="0"/>
          </a:p>
        </p:txBody>
      </p:sp>
      <p:sp>
        <p:nvSpPr>
          <p:cNvPr id="4" name="Text Placeholder 3"/>
          <p:cNvSpPr>
            <a:spLocks noGrp="1"/>
          </p:cNvSpPr>
          <p:nvPr>
            <p:ph type="body" idx="2"/>
          </p:nvPr>
        </p:nvSpPr>
        <p:spPr>
          <a:xfrm>
            <a:off x="609600" y="1752600"/>
            <a:ext cx="4038600" cy="4343400"/>
          </a:xfrm>
        </p:spPr>
        <p:txBody>
          <a:bodyPr>
            <a:normAutofit/>
          </a:bodyPr>
          <a:lstStyle/>
          <a:p>
            <a:pPr>
              <a:buFont typeface="Arial" pitchFamily="34" charset="0"/>
              <a:buChar char="•"/>
            </a:pPr>
            <a:r>
              <a:rPr lang="en-US" dirty="0" smtClean="0"/>
              <a:t>Refers to the theory that the United States is qualitatively different from other nations. </a:t>
            </a:r>
          </a:p>
          <a:p>
            <a:pPr>
              <a:buFont typeface="Arial" pitchFamily="34" charset="0"/>
              <a:buChar char="•"/>
            </a:pPr>
            <a:r>
              <a:rPr lang="en-US" dirty="0" smtClean="0"/>
              <a:t>Connected to the idea that it is also “better”—more democratic, more free, more just.</a:t>
            </a:r>
          </a:p>
          <a:p>
            <a:pPr>
              <a:buFont typeface="Arial" pitchFamily="34" charset="0"/>
              <a:buChar char="•"/>
            </a:pPr>
            <a:r>
              <a:rPr lang="en-US" dirty="0" smtClean="0"/>
              <a:t>Leads to comparisons that tend to create a bias to see the US as better than other nations.</a:t>
            </a:r>
          </a:p>
          <a:p>
            <a:pPr>
              <a:buFont typeface="Arial" pitchFamily="34" charset="0"/>
              <a:buChar char="•"/>
            </a:pPr>
            <a:r>
              <a:rPr lang="en-US" dirty="0" smtClean="0"/>
              <a:t>How does this connect to national pride?</a:t>
            </a:r>
          </a:p>
          <a:p>
            <a:endParaRPr lang="en-US" dirty="0"/>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5257800" y="2057400"/>
            <a:ext cx="2847975" cy="3810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fontAlgn="auto">
              <a:spcAft>
                <a:spcPts val="0"/>
              </a:spcAft>
              <a:defRPr/>
            </a:pPr>
            <a:r>
              <a:rPr lang="en-US" b="1" dirty="0" err="1">
                <a:solidFill>
                  <a:schemeClr val="accent1">
                    <a:lumMod val="75000"/>
                  </a:schemeClr>
                </a:solidFill>
              </a:rPr>
              <a:t>Orientalism</a:t>
            </a:r>
            <a:endParaRPr lang="en-US" b="1" dirty="0">
              <a:solidFill>
                <a:schemeClr val="accent1">
                  <a:lumMod val="75000"/>
                </a:schemeClr>
              </a:solidFill>
            </a:endParaRPr>
          </a:p>
        </p:txBody>
      </p:sp>
      <p:sp>
        <p:nvSpPr>
          <p:cNvPr id="5" name="Text Placeholder 4"/>
          <p:cNvSpPr>
            <a:spLocks noGrp="1"/>
          </p:cNvSpPr>
          <p:nvPr>
            <p:ph type="body" idx="2"/>
          </p:nvPr>
        </p:nvSpPr>
        <p:spPr>
          <a:xfrm>
            <a:off x="609600" y="1752600"/>
            <a:ext cx="3276600" cy="4800600"/>
          </a:xfrm>
        </p:spPr>
        <p:txBody>
          <a:bodyPr>
            <a:normAutofit fontScale="92500" lnSpcReduction="20000"/>
          </a:bodyPr>
          <a:lstStyle/>
          <a:p>
            <a:pPr marL="411480">
              <a:lnSpc>
                <a:spcPct val="80000"/>
              </a:lnSpc>
              <a:spcAft>
                <a:spcPts val="0"/>
              </a:spcAft>
              <a:defRPr/>
            </a:pPr>
            <a:endParaRPr lang="en-US" sz="2400" dirty="0" smtClean="0"/>
          </a:p>
          <a:p>
            <a:pPr marL="411480">
              <a:lnSpc>
                <a:spcPct val="80000"/>
              </a:lnSpc>
              <a:spcAft>
                <a:spcPts val="0"/>
              </a:spcAft>
              <a:buFont typeface="Arial" pitchFamily="34" charset="0"/>
              <a:buChar char="•"/>
              <a:defRPr/>
            </a:pPr>
            <a:r>
              <a:rPr lang="en-US" sz="2400" dirty="0" smtClean="0"/>
              <a:t>Edward Said </a:t>
            </a:r>
            <a:r>
              <a:rPr lang="en-US" sz="2400" i="1" dirty="0" err="1" smtClean="0"/>
              <a:t>Orientalism</a:t>
            </a:r>
            <a:r>
              <a:rPr lang="en-US" sz="2400" i="1" dirty="0" smtClean="0"/>
              <a:t> </a:t>
            </a:r>
            <a:r>
              <a:rPr lang="en-US" sz="2400" dirty="0" smtClean="0"/>
              <a:t>1978</a:t>
            </a:r>
          </a:p>
          <a:p>
            <a:pPr marL="411480">
              <a:lnSpc>
                <a:spcPct val="80000"/>
              </a:lnSpc>
              <a:spcAft>
                <a:spcPts val="0"/>
              </a:spcAft>
              <a:buFont typeface="Wingdings"/>
              <a:buChar char=""/>
              <a:defRPr/>
            </a:pPr>
            <a:r>
              <a:rPr lang="en-US" sz="2400" dirty="0" smtClean="0"/>
              <a:t>A comparison across cultures where the west is ALWAYS seen as superior</a:t>
            </a:r>
          </a:p>
          <a:p>
            <a:pPr marL="411480">
              <a:lnSpc>
                <a:spcPct val="80000"/>
              </a:lnSpc>
              <a:spcAft>
                <a:spcPts val="0"/>
              </a:spcAft>
              <a:buFont typeface="Wingdings"/>
              <a:buChar char=""/>
              <a:defRPr/>
            </a:pPr>
            <a:r>
              <a:rPr lang="en-US" sz="2400" dirty="0" smtClean="0"/>
              <a:t>For example, what are common images of people from the east and from Afghanistan in particular? </a:t>
            </a:r>
          </a:p>
          <a:p>
            <a:pPr marL="740664" lvl="1" fontAlgn="auto">
              <a:lnSpc>
                <a:spcPct val="80000"/>
              </a:lnSpc>
              <a:spcAft>
                <a:spcPts val="0"/>
              </a:spcAft>
              <a:buFont typeface="Wingdings"/>
              <a:buChar char=""/>
              <a:defRPr/>
            </a:pPr>
            <a:r>
              <a:rPr lang="en-US" sz="2000" dirty="0" smtClean="0"/>
              <a:t>Exotic</a:t>
            </a:r>
          </a:p>
          <a:p>
            <a:pPr marL="740664" lvl="1" fontAlgn="auto">
              <a:lnSpc>
                <a:spcPct val="80000"/>
              </a:lnSpc>
              <a:spcAft>
                <a:spcPts val="0"/>
              </a:spcAft>
              <a:buFont typeface="Wingdings"/>
              <a:buChar char=""/>
              <a:defRPr/>
            </a:pPr>
            <a:r>
              <a:rPr lang="en-US" sz="2000" dirty="0" smtClean="0"/>
              <a:t>Barbaric</a:t>
            </a:r>
          </a:p>
          <a:p>
            <a:pPr marL="740664" lvl="1" fontAlgn="auto">
              <a:lnSpc>
                <a:spcPct val="80000"/>
              </a:lnSpc>
              <a:spcAft>
                <a:spcPts val="0"/>
              </a:spcAft>
              <a:buFont typeface="Wingdings"/>
              <a:buChar char=""/>
              <a:defRPr/>
            </a:pPr>
            <a:r>
              <a:rPr lang="en-US" sz="2000" dirty="0" smtClean="0"/>
              <a:t>Uncivilized</a:t>
            </a:r>
          </a:p>
          <a:p>
            <a:pPr marL="740664" lvl="1" fontAlgn="auto">
              <a:lnSpc>
                <a:spcPct val="80000"/>
              </a:lnSpc>
              <a:spcAft>
                <a:spcPts val="0"/>
              </a:spcAft>
              <a:buFont typeface="Wingdings"/>
              <a:buChar char=""/>
              <a:defRPr/>
            </a:pPr>
            <a:r>
              <a:rPr lang="en-US" sz="2000" dirty="0" smtClean="0"/>
              <a:t>Less ethical</a:t>
            </a:r>
          </a:p>
          <a:p>
            <a:pPr marL="740664" lvl="1" fontAlgn="auto">
              <a:lnSpc>
                <a:spcPct val="80000"/>
              </a:lnSpc>
              <a:spcAft>
                <a:spcPts val="0"/>
              </a:spcAft>
              <a:buFont typeface="Wingdings"/>
              <a:buChar char=""/>
              <a:defRPr/>
            </a:pPr>
            <a:r>
              <a:rPr lang="en-US" sz="2000" dirty="0" smtClean="0"/>
              <a:t>Religious Fanatics</a:t>
            </a:r>
          </a:p>
          <a:p>
            <a:pPr marL="740664" lvl="1" fontAlgn="auto">
              <a:lnSpc>
                <a:spcPct val="80000"/>
              </a:lnSpc>
              <a:spcAft>
                <a:spcPts val="0"/>
              </a:spcAft>
              <a:buFont typeface="Wingdings"/>
              <a:buChar char=""/>
              <a:defRPr/>
            </a:pPr>
            <a:r>
              <a:rPr lang="en-US" sz="2000" dirty="0" smtClean="0"/>
              <a:t>What else?</a:t>
            </a:r>
          </a:p>
          <a:p>
            <a:endParaRPr lang="en-US" dirty="0"/>
          </a:p>
        </p:txBody>
      </p:sp>
      <p:sp>
        <p:nvSpPr>
          <p:cNvPr id="29699" name="Rectangle 3"/>
          <p:cNvSpPr>
            <a:spLocks noGrp="1" noChangeArrowheads="1"/>
          </p:cNvSpPr>
          <p:nvPr>
            <p:ph sz="quarter" idx="1"/>
          </p:nvPr>
        </p:nvSpPr>
        <p:spPr>
          <a:xfrm>
            <a:off x="4038600" y="1752600"/>
            <a:ext cx="4724400" cy="4419600"/>
          </a:xfrm>
        </p:spPr>
        <p:txBody>
          <a:bodyPr>
            <a:normAutofit/>
          </a:bodyPr>
          <a:lstStyle/>
          <a:p>
            <a:pPr marL="740664" lvl="1" fontAlgn="auto">
              <a:lnSpc>
                <a:spcPct val="80000"/>
              </a:lnSpc>
              <a:spcAft>
                <a:spcPts val="0"/>
              </a:spcAft>
              <a:buFontTx/>
              <a:buNone/>
              <a:defRPr/>
            </a:pPr>
            <a:endParaRPr lang="en-US" sz="2000" dirty="0"/>
          </a:p>
        </p:txBody>
      </p:sp>
      <p:pic>
        <p:nvPicPr>
          <p:cNvPr id="16388" name="Picture 5" descr="600afghanistan_woman"/>
          <p:cNvPicPr>
            <a:picLocks noChangeAspect="1" noChangeArrowheads="1"/>
          </p:cNvPicPr>
          <p:nvPr/>
        </p:nvPicPr>
        <p:blipFill>
          <a:blip r:embed="rId2" cstate="print"/>
          <a:srcRect/>
          <a:stretch>
            <a:fillRect/>
          </a:stretch>
        </p:blipFill>
        <p:spPr bwMode="auto">
          <a:xfrm>
            <a:off x="4114800" y="1828800"/>
            <a:ext cx="4800600" cy="38401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fontAlgn="auto">
              <a:spcAft>
                <a:spcPts val="0"/>
              </a:spcAft>
              <a:defRPr/>
            </a:pPr>
            <a:r>
              <a:rPr lang="en-US" dirty="0" err="1" smtClean="0">
                <a:solidFill>
                  <a:schemeClr val="accent1">
                    <a:lumMod val="75000"/>
                  </a:schemeClr>
                </a:solidFill>
              </a:rPr>
              <a:t>Culturalism</a:t>
            </a:r>
            <a:endParaRPr lang="en-US" dirty="0">
              <a:solidFill>
                <a:schemeClr val="accent1">
                  <a:lumMod val="75000"/>
                </a:schemeClr>
              </a:solidFill>
            </a:endParaRPr>
          </a:p>
        </p:txBody>
      </p:sp>
      <p:sp>
        <p:nvSpPr>
          <p:cNvPr id="4" name="Text Placeholder 3"/>
          <p:cNvSpPr>
            <a:spLocks noGrp="1"/>
          </p:cNvSpPr>
          <p:nvPr>
            <p:ph type="body" idx="2"/>
          </p:nvPr>
        </p:nvSpPr>
        <p:spPr>
          <a:xfrm>
            <a:off x="609600" y="1752600"/>
            <a:ext cx="3505200" cy="4648200"/>
          </a:xfrm>
        </p:spPr>
        <p:txBody>
          <a:bodyPr>
            <a:normAutofit fontScale="92500" lnSpcReduction="10000"/>
          </a:bodyPr>
          <a:lstStyle/>
          <a:p>
            <a:pPr>
              <a:lnSpc>
                <a:spcPct val="80000"/>
              </a:lnSpc>
            </a:pPr>
            <a:r>
              <a:rPr lang="en-US" sz="2800" dirty="0" err="1" smtClean="0">
                <a:solidFill>
                  <a:schemeClr val="tx2">
                    <a:satMod val="200000"/>
                  </a:schemeClr>
                </a:solidFill>
              </a:rPr>
              <a:t>Mahmood</a:t>
            </a:r>
            <a:r>
              <a:rPr lang="en-US" sz="2800" dirty="0" smtClean="0">
                <a:solidFill>
                  <a:schemeClr val="tx2">
                    <a:satMod val="200000"/>
                  </a:schemeClr>
                </a:solidFill>
              </a:rPr>
              <a:t> </a:t>
            </a:r>
            <a:r>
              <a:rPr lang="en-US" sz="2800" dirty="0" err="1" smtClean="0">
                <a:solidFill>
                  <a:schemeClr val="tx2">
                    <a:satMod val="200000"/>
                  </a:schemeClr>
                </a:solidFill>
              </a:rPr>
              <a:t>Mamdani</a:t>
            </a:r>
            <a:r>
              <a:rPr lang="en-US" sz="2800" dirty="0" smtClean="0">
                <a:solidFill>
                  <a:schemeClr val="tx2">
                    <a:satMod val="200000"/>
                  </a:schemeClr>
                </a:solidFill>
              </a:rPr>
              <a:t>: The tendency to see the problems of other cultures as an endemic cultural trait rather than a political problem.</a:t>
            </a:r>
          </a:p>
          <a:p>
            <a:pPr lvl="1">
              <a:lnSpc>
                <a:spcPct val="80000"/>
              </a:lnSpc>
            </a:pPr>
            <a:r>
              <a:rPr lang="en-US" sz="2500" dirty="0" smtClean="0"/>
              <a:t>“These people are incapable of just rule. They are a bunch of barbarians.”  </a:t>
            </a:r>
          </a:p>
          <a:p>
            <a:pPr>
              <a:lnSpc>
                <a:spcPct val="80000"/>
              </a:lnSpc>
            </a:pPr>
            <a:r>
              <a:rPr lang="en-US" sz="2800" dirty="0" smtClean="0">
                <a:solidFill>
                  <a:schemeClr val="tx2">
                    <a:satMod val="200000"/>
                  </a:schemeClr>
                </a:solidFill>
              </a:rPr>
              <a:t>Problems around the globe are presented </a:t>
            </a:r>
            <a:r>
              <a:rPr lang="en-US" sz="2800" dirty="0" err="1" smtClean="0">
                <a:solidFill>
                  <a:schemeClr val="tx2">
                    <a:satMod val="200000"/>
                  </a:schemeClr>
                </a:solidFill>
              </a:rPr>
              <a:t>ahistorically</a:t>
            </a:r>
            <a:r>
              <a:rPr lang="en-US" sz="2800" dirty="0" smtClean="0">
                <a:solidFill>
                  <a:schemeClr val="tx2">
                    <a:satMod val="200000"/>
                  </a:schemeClr>
                </a:solidFill>
              </a:rPr>
              <a:t> and without attention to geopolitics. </a:t>
            </a:r>
          </a:p>
          <a:p>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419600" y="2133600"/>
            <a:ext cx="4210050" cy="2857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Racism</a:t>
            </a:r>
            <a:endParaRPr lang="en-US" b="1" dirty="0">
              <a:solidFill>
                <a:schemeClr val="accent1">
                  <a:lumMod val="75000"/>
                </a:schemeClr>
              </a:solidFill>
            </a:endParaRPr>
          </a:p>
        </p:txBody>
      </p:sp>
      <p:sp>
        <p:nvSpPr>
          <p:cNvPr id="3" name="Content Placeholder 2"/>
          <p:cNvSpPr>
            <a:spLocks noGrp="1"/>
          </p:cNvSpPr>
          <p:nvPr>
            <p:ph sz="quarter" idx="1"/>
          </p:nvPr>
        </p:nvSpPr>
        <p:spPr/>
        <p:txBody>
          <a:bodyPr>
            <a:normAutofit lnSpcReduction="10000"/>
          </a:bodyPr>
          <a:lstStyle/>
          <a:p>
            <a:r>
              <a:rPr lang="en-US" dirty="0" smtClean="0"/>
              <a:t>There are lots of ways in which subtle racism persists in various ways in our society.</a:t>
            </a:r>
          </a:p>
          <a:p>
            <a:r>
              <a:rPr lang="en-US" dirty="0" smtClean="0"/>
              <a:t>Teaching about different cultures can often lead to the presentation of other cultures as static.</a:t>
            </a:r>
          </a:p>
          <a:p>
            <a:r>
              <a:rPr lang="en-US" dirty="0" smtClean="0"/>
              <a:t>Cultural explanations for differences can lead to student perceptions that inequalities are the result of cultural difference and not a structural part of society.</a:t>
            </a:r>
          </a:p>
          <a:p>
            <a:r>
              <a:rPr lang="en-US" dirty="0" smtClean="0"/>
              <a:t>But being “colorblind” erases the lived experiences of different groups and ignores diversity. </a:t>
            </a:r>
            <a:endParaRPr lang="en-US" dirty="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1371600"/>
          </a:xfrm>
        </p:spPr>
        <p:txBody>
          <a:bodyPr>
            <a:normAutofit/>
          </a:bodyPr>
          <a:lstStyle/>
          <a:p>
            <a:pPr>
              <a:buFont typeface="Arial" pitchFamily="34" charset="0"/>
              <a:buChar char="•"/>
            </a:pPr>
            <a:r>
              <a:rPr lang="en-US" dirty="0" smtClean="0"/>
              <a:t>Empathy is not natural.  It takes hard work. </a:t>
            </a:r>
          </a:p>
          <a:p>
            <a:endParaRPr lang="en-US" dirty="0" smtClean="0"/>
          </a:p>
          <a:p>
            <a:endParaRPr lang="en-US" dirty="0"/>
          </a:p>
        </p:txBody>
      </p:sp>
      <p:sp>
        <p:nvSpPr>
          <p:cNvPr id="2" name="Title 1"/>
          <p:cNvSpPr>
            <a:spLocks noGrp="1"/>
          </p:cNvSpPr>
          <p:nvPr>
            <p:ph type="title"/>
          </p:nvPr>
        </p:nvSpPr>
        <p:spPr/>
        <p:txBody>
          <a:bodyPr/>
          <a:lstStyle/>
          <a:p>
            <a:r>
              <a:rPr lang="en-US" dirty="0" smtClean="0"/>
              <a:t>Challenges to Empathy</a:t>
            </a:r>
            <a:endParaRPr lang="en-US" dirty="0"/>
          </a:p>
        </p:txBody>
      </p:sp>
      <p:sp>
        <p:nvSpPr>
          <p:cNvPr id="3" name="Content Placeholder 2"/>
          <p:cNvSpPr>
            <a:spLocks noGrp="1"/>
          </p:cNvSpPr>
          <p:nvPr>
            <p:ph sz="quarter" idx="4294967295"/>
          </p:nvPr>
        </p:nvSpPr>
        <p:spPr>
          <a:xfrm>
            <a:off x="1600200" y="5486400"/>
            <a:ext cx="7543800" cy="45719"/>
          </a:xfrm>
        </p:spPr>
        <p:txBody>
          <a:bodyPr>
            <a:normAutofit fontScale="25000" lnSpcReduction="20000"/>
          </a:bodyPr>
          <a:lstStyle/>
          <a:p>
            <a:endParaRPr lang="en-US" dirty="0" smtClean="0">
              <a:hlinkClick r:id="rId2"/>
            </a:endParaRPr>
          </a:p>
        </p:txBody>
      </p:sp>
      <p:pic>
        <p:nvPicPr>
          <p:cNvPr id="2050" name="Picture 2"/>
          <p:cNvPicPr>
            <a:picLocks noGrp="1" noChangeAspect="1" noChangeArrowheads="1"/>
          </p:cNvPicPr>
          <p:nvPr>
            <p:ph type="pic" idx="1"/>
          </p:nvPr>
        </p:nvPicPr>
        <p:blipFill>
          <a:blip r:embed="rId3" cstate="print"/>
          <a:srcRect t="12910" b="12910"/>
          <a:stretch>
            <a:fillRect/>
          </a:stretch>
        </p:blipFill>
        <p:spPr bwMode="auto">
          <a:xfrm>
            <a:off x="1560513" y="0"/>
            <a:ext cx="7583487" cy="45688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fontScale="62500" lnSpcReduction="20000"/>
          </a:bodyPr>
          <a:lstStyle/>
          <a:p>
            <a:r>
              <a:rPr lang="en-US" dirty="0" smtClean="0"/>
              <a:t>Teaching global cultures runs risks. </a:t>
            </a:r>
          </a:p>
          <a:p>
            <a:r>
              <a:rPr lang="en-US" dirty="0" smtClean="0"/>
              <a:t>Not teaching global cultures runs risks.</a:t>
            </a:r>
          </a:p>
          <a:p>
            <a:r>
              <a:rPr lang="en-US" dirty="0" smtClean="0"/>
              <a:t>How can we best face these challenges? </a:t>
            </a:r>
            <a:endParaRPr lang="en-US" dirty="0"/>
          </a:p>
        </p:txBody>
      </p:sp>
      <p:sp>
        <p:nvSpPr>
          <p:cNvPr id="3" name="Title 2"/>
          <p:cNvSpPr>
            <a:spLocks noGrp="1"/>
          </p:cNvSpPr>
          <p:nvPr>
            <p:ph type="title"/>
          </p:nvPr>
        </p:nvSpPr>
        <p:spPr/>
        <p:txBody>
          <a:bodyPr/>
          <a:lstStyle/>
          <a:p>
            <a:r>
              <a:rPr lang="en-US" dirty="0" smtClean="0"/>
              <a:t>Global Connections or Global Contrasts?</a:t>
            </a:r>
            <a:endParaRPr lang="en-US" dirty="0"/>
          </a:p>
        </p:txBody>
      </p:sp>
      <p:pic>
        <p:nvPicPr>
          <p:cNvPr id="7173" name="Picture 5"/>
          <p:cNvPicPr>
            <a:picLocks noGrp="1" noChangeAspect="1" noChangeArrowheads="1"/>
          </p:cNvPicPr>
          <p:nvPr>
            <p:ph type="pic" idx="1"/>
          </p:nvPr>
        </p:nvPicPr>
        <p:blipFill>
          <a:blip r:embed="rId2" cstate="print"/>
          <a:srcRect t="7672" b="7672"/>
          <a:stretch>
            <a:fillRect/>
          </a:stretch>
        </p:blipFill>
        <p:spPr bwMode="auto">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sz="quarter" idx="1"/>
          </p:nvPr>
        </p:nvSpPr>
        <p:spPr/>
        <p:txBody>
          <a:bodyPr/>
          <a:lstStyle/>
          <a:p>
            <a:r>
              <a:rPr lang="en-US" dirty="0" smtClean="0"/>
              <a:t>Why Teach Global Perspectives?</a:t>
            </a:r>
          </a:p>
          <a:p>
            <a:r>
              <a:rPr lang="en-US" dirty="0" smtClean="0"/>
              <a:t>Pedagogical Challenges</a:t>
            </a:r>
          </a:p>
          <a:p>
            <a:pPr lvl="1"/>
            <a:r>
              <a:rPr lang="en-US" dirty="0" smtClean="0"/>
              <a:t>Psychological</a:t>
            </a:r>
          </a:p>
          <a:p>
            <a:pPr lvl="1"/>
            <a:r>
              <a:rPr lang="en-US" dirty="0" smtClean="0"/>
              <a:t>Cultural and Social</a:t>
            </a:r>
          </a:p>
          <a:p>
            <a:r>
              <a:rPr lang="en-US" dirty="0" smtClean="0"/>
              <a:t>Teaching these issues in a course on the Culture of Human Rights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n-US" dirty="0" smtClean="0"/>
              <a:t>Use the history of human rights and the storytelling modes essential to it to build cross-cultural sensitivity, global perspectives, and ethical awareness.</a:t>
            </a:r>
          </a:p>
          <a:p>
            <a:endParaRPr lang="en-US" dirty="0"/>
          </a:p>
        </p:txBody>
      </p:sp>
      <p:sp>
        <p:nvSpPr>
          <p:cNvPr id="3" name="Title 2"/>
          <p:cNvSpPr>
            <a:spLocks noGrp="1"/>
          </p:cNvSpPr>
          <p:nvPr>
            <p:ph type="title"/>
          </p:nvPr>
        </p:nvSpPr>
        <p:spPr/>
        <p:txBody>
          <a:bodyPr/>
          <a:lstStyle/>
          <a:p>
            <a:r>
              <a:rPr lang="en-US" dirty="0" smtClean="0"/>
              <a:t>CMLIT 143: Human Rights and World Literature</a:t>
            </a:r>
            <a:endParaRPr lang="en-US" dirty="0"/>
          </a:p>
        </p:txBody>
      </p:sp>
      <p:pic>
        <p:nvPicPr>
          <p:cNvPr id="6" name="Picture Placeholder 5">
            <a:hlinkClick r:id="rId2"/>
          </p:cNvPr>
          <p:cNvPicPr>
            <a:picLocks noGrp="1" noChangeAspect="1"/>
          </p:cNvPicPr>
          <p:nvPr>
            <p:ph type="pic" idx="1"/>
          </p:nvPr>
        </p:nvPicPr>
        <p:blipFill>
          <a:blip r:embed="rId3" cstate="print"/>
          <a:srcRect l="-32715" r="-32715"/>
          <a:stretch>
            <a:fillRect/>
          </a:stretch>
        </p:blipFill>
        <p:spPr>
          <a:xfrm>
            <a:off x="1560513" y="0"/>
            <a:ext cx="7583487" cy="4568825"/>
          </a:xfrm>
        </p:spPr>
      </p:pic>
    </p:spTree>
    <p:extLst>
      <p:ext uri="{BB962C8B-B14F-4D97-AF65-F5344CB8AC3E}">
        <p14:creationId xmlns="" xmlns:p14="http://schemas.microsoft.com/office/powerpoint/2010/main" val="287801016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Why teach global perspectives?</a:t>
            </a:r>
            <a:endParaRPr lang="en-US" dirty="0"/>
          </a:p>
        </p:txBody>
      </p:sp>
      <p:sp>
        <p:nvSpPr>
          <p:cNvPr id="10" name="Content Placeholder 9"/>
          <p:cNvSpPr>
            <a:spLocks noGrp="1"/>
          </p:cNvSpPr>
          <p:nvPr>
            <p:ph sz="quarter" idx="1"/>
          </p:nvPr>
        </p:nvSpPr>
        <p:spPr/>
        <p:txBody>
          <a:bodyPr/>
          <a:lstStyle/>
          <a:p>
            <a:r>
              <a:rPr lang="en-US" dirty="0" smtClean="0"/>
              <a:t>Global Economy</a:t>
            </a:r>
          </a:p>
          <a:p>
            <a:r>
              <a:rPr lang="en-US" dirty="0" smtClean="0"/>
              <a:t>Movement of People</a:t>
            </a:r>
          </a:p>
          <a:p>
            <a:r>
              <a:rPr lang="en-US" dirty="0" smtClean="0"/>
              <a:t>Climate Change and Sustainability</a:t>
            </a:r>
          </a:p>
          <a:p>
            <a:r>
              <a:rPr lang="en-US" dirty="0" smtClean="0"/>
              <a:t>Increasing Challenges of Developing Nations</a:t>
            </a:r>
          </a:p>
          <a:p>
            <a:r>
              <a:rPr lang="en-US" dirty="0" smtClean="0"/>
              <a:t>International Conflicts and National Security</a:t>
            </a:r>
          </a:p>
          <a:p>
            <a:r>
              <a:rPr lang="en-US" dirty="0" smtClean="0"/>
              <a:t>Technology and a Networked Globe</a:t>
            </a:r>
          </a:p>
          <a:p>
            <a:r>
              <a:rPr lang="en-US" dirty="0" smtClean="0"/>
              <a:t>Global Citizenship</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down)">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down)">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down)">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Psychological Challenges</a:t>
            </a:r>
            <a:endParaRPr lang="en-US" sz="4000" dirty="0"/>
          </a:p>
        </p:txBody>
      </p:sp>
      <p:sp>
        <p:nvSpPr>
          <p:cNvPr id="3" name="Content Placeholder 2"/>
          <p:cNvSpPr>
            <a:spLocks noGrp="1"/>
          </p:cNvSpPr>
          <p:nvPr>
            <p:ph sz="quarter" idx="1"/>
          </p:nvPr>
        </p:nvSpPr>
        <p:spPr/>
        <p:txBody>
          <a:bodyPr>
            <a:normAutofit/>
          </a:bodyPr>
          <a:lstStyle/>
          <a:p>
            <a:r>
              <a:rPr lang="en-US" sz="2400" b="1" dirty="0" smtClean="0">
                <a:solidFill>
                  <a:schemeClr val="accent1">
                    <a:lumMod val="75000"/>
                  </a:schemeClr>
                </a:solidFill>
              </a:rPr>
              <a:t>actor-observer bias</a:t>
            </a:r>
            <a:endParaRPr lang="en-US" sz="2400" dirty="0" smtClean="0"/>
          </a:p>
          <a:p>
            <a:r>
              <a:rPr lang="en-US" sz="2400" b="1" dirty="0" smtClean="0">
                <a:solidFill>
                  <a:schemeClr val="accent1">
                    <a:lumMod val="75000"/>
                  </a:schemeClr>
                </a:solidFill>
              </a:rPr>
              <a:t>mere-exposure effect</a:t>
            </a:r>
            <a:endParaRPr lang="en-US" sz="2400" dirty="0" smtClean="0"/>
          </a:p>
          <a:p>
            <a:r>
              <a:rPr lang="en-US" sz="2400" b="1" dirty="0" err="1" smtClean="0">
                <a:solidFill>
                  <a:schemeClr val="accent1">
                    <a:lumMod val="75000"/>
                  </a:schemeClr>
                </a:solidFill>
              </a:rPr>
              <a:t>outgroup</a:t>
            </a:r>
            <a:r>
              <a:rPr lang="en-US" sz="2400" b="1" dirty="0" smtClean="0">
                <a:solidFill>
                  <a:schemeClr val="accent1">
                    <a:lumMod val="75000"/>
                  </a:schemeClr>
                </a:solidFill>
              </a:rPr>
              <a:t> homogeneity bias</a:t>
            </a:r>
            <a:endParaRPr lang="en-US" sz="2400" dirty="0" smtClean="0"/>
          </a:p>
          <a:p>
            <a:r>
              <a:rPr lang="en-US" sz="2400" b="1" dirty="0" smtClean="0">
                <a:solidFill>
                  <a:schemeClr val="accent1">
                    <a:lumMod val="75000"/>
                  </a:schemeClr>
                </a:solidFill>
              </a:rPr>
              <a:t>negativity bias</a:t>
            </a:r>
            <a:r>
              <a:rPr lang="en-US" sz="2400" dirty="0" smtClean="0"/>
              <a:t> </a:t>
            </a:r>
          </a:p>
          <a:p>
            <a:r>
              <a:rPr lang="en-US" sz="2400" b="1" dirty="0" smtClean="0">
                <a:solidFill>
                  <a:schemeClr val="accent1">
                    <a:lumMod val="75000"/>
                  </a:schemeClr>
                </a:solidFill>
              </a:rPr>
              <a:t>focusing on worse-off others to comfort ourselves</a:t>
            </a:r>
          </a:p>
          <a:p>
            <a:r>
              <a:rPr lang="en-US" sz="2400" b="1" dirty="0" smtClean="0">
                <a:solidFill>
                  <a:schemeClr val="accent1">
                    <a:lumMod val="75000"/>
                  </a:schemeClr>
                </a:solidFill>
              </a:rPr>
              <a:t>confirmation bias </a:t>
            </a:r>
          </a:p>
          <a:p>
            <a:r>
              <a:rPr lang="en-US" sz="2400" b="1" dirty="0" smtClean="0">
                <a:solidFill>
                  <a:schemeClr val="accent1">
                    <a:lumMod val="75000"/>
                  </a:schemeClr>
                </a:solidFill>
              </a:rPr>
              <a:t>cognitive dissonance</a:t>
            </a:r>
          </a:p>
          <a:p>
            <a:r>
              <a:rPr lang="en-US" sz="2400" b="1" dirty="0" smtClean="0">
                <a:solidFill>
                  <a:schemeClr val="accent1">
                    <a:lumMod val="75000"/>
                  </a:schemeClr>
                </a:solidFill>
              </a:rPr>
              <a:t>just-world phenomenon</a:t>
            </a:r>
          </a:p>
          <a:p>
            <a:pPr>
              <a:buNone/>
            </a:pP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Actor-Observer Bias</a:t>
            </a:r>
            <a:endParaRPr lang="en-US" dirty="0"/>
          </a:p>
        </p:txBody>
      </p:sp>
      <p:sp>
        <p:nvSpPr>
          <p:cNvPr id="3" name="Content Placeholder 2"/>
          <p:cNvSpPr>
            <a:spLocks noGrp="1"/>
          </p:cNvSpPr>
          <p:nvPr>
            <p:ph sz="quarter" idx="1"/>
          </p:nvPr>
        </p:nvSpPr>
        <p:spPr/>
        <p:txBody>
          <a:bodyPr>
            <a:normAutofit fontScale="92500"/>
          </a:bodyPr>
          <a:lstStyle/>
          <a:p>
            <a:r>
              <a:rPr lang="en-US" dirty="0" smtClean="0"/>
              <a:t>refers to a tendency to attribute one's own action to external causes, while attributing other people's behaviors to internal causes.</a:t>
            </a:r>
          </a:p>
          <a:p>
            <a:r>
              <a:rPr lang="en-US" dirty="0" smtClean="0"/>
              <a:t>The actor-observer bias tends to be more pronounced in situations where the outcomes are negative. </a:t>
            </a:r>
          </a:p>
          <a:p>
            <a:r>
              <a:rPr lang="en-US" dirty="0" smtClean="0"/>
              <a:t>Essentially, people tend to make different attributions depending upon whether they are the actor or the observer in a situation (Jones &amp; </a:t>
            </a:r>
            <a:r>
              <a:rPr lang="en-US" dirty="0" err="1" smtClean="0"/>
              <a:t>Nisbett</a:t>
            </a:r>
            <a:r>
              <a:rPr lang="en-US" dirty="0" smtClean="0"/>
              <a:t>, 1971).</a:t>
            </a:r>
          </a:p>
          <a:p>
            <a:pPr>
              <a:buNone/>
            </a:pPr>
            <a:endParaRPr lang="en-US" sz="1100" dirty="0" smtClean="0"/>
          </a:p>
          <a:p>
            <a:pPr>
              <a:buNone/>
            </a:pPr>
            <a:r>
              <a:rPr lang="en-US" sz="1100" dirty="0" smtClean="0"/>
              <a:t>Source: http://psychology.about.com/od/aindex/g/actor-observer.htm</a:t>
            </a:r>
            <a:endParaRPr lang="en-US" sz="1100"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Mere-exposure Effect</a:t>
            </a:r>
            <a:endParaRPr lang="en-US" dirty="0"/>
          </a:p>
        </p:txBody>
      </p:sp>
      <p:sp>
        <p:nvSpPr>
          <p:cNvPr id="3" name="Content Placeholder 2"/>
          <p:cNvSpPr>
            <a:spLocks noGrp="1"/>
          </p:cNvSpPr>
          <p:nvPr>
            <p:ph sz="quarter" idx="1"/>
          </p:nvPr>
        </p:nvSpPr>
        <p:spPr/>
        <p:txBody>
          <a:bodyPr/>
          <a:lstStyle/>
          <a:p>
            <a:r>
              <a:rPr lang="en-US" dirty="0" smtClean="0"/>
              <a:t>People feel a preference for people or things simply because they are familiar. </a:t>
            </a:r>
          </a:p>
          <a:p>
            <a:r>
              <a:rPr lang="en-US" dirty="0" smtClean="0"/>
              <a:t>Has no basis in logic. </a:t>
            </a:r>
          </a:p>
          <a:p>
            <a:r>
              <a:rPr lang="en-US" dirty="0" smtClean="0"/>
              <a:t>Makes “foreign” cultures uncomfortable and new behaviors seems strange. </a:t>
            </a:r>
            <a:endParaRPr lang="en-US"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chemeClr val="accent1">
                    <a:lumMod val="75000"/>
                  </a:schemeClr>
                </a:solidFill>
              </a:rPr>
              <a:t>Outgroup</a:t>
            </a:r>
            <a:r>
              <a:rPr lang="en-US" b="1" dirty="0" smtClean="0">
                <a:solidFill>
                  <a:schemeClr val="accent1">
                    <a:lumMod val="75000"/>
                  </a:schemeClr>
                </a:solidFill>
              </a:rPr>
              <a:t> Homogeneity Bias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One’s</a:t>
            </a:r>
            <a:r>
              <a:rPr lang="en-US" b="1" dirty="0" smtClean="0"/>
              <a:t> </a:t>
            </a:r>
            <a:r>
              <a:rPr lang="en-US" dirty="0" smtClean="0"/>
              <a:t>perception of out-group members as more similar to one another than are in-group members. </a:t>
            </a:r>
          </a:p>
          <a:p>
            <a:r>
              <a:rPr lang="en-US" dirty="0" smtClean="0"/>
              <a:t>Thus "they are alike; we are diverse".</a:t>
            </a:r>
            <a:endParaRPr lang="en-US" baseline="30000" dirty="0" smtClean="0"/>
          </a:p>
          <a:p>
            <a:r>
              <a:rPr lang="en-US" dirty="0" smtClean="0"/>
              <a:t>People have a more differentiated cognitive representation of in-groups than of out-groups.  Makes it hard for us to see out-groups as complex.</a:t>
            </a:r>
          </a:p>
          <a:p>
            <a:r>
              <a:rPr lang="en-US" dirty="0" smtClean="0"/>
              <a:t>The out-group homogeneity bias relates to social identity theory, which states that humans categorize people, themselves included; identify with in-groups; and compare their own groups with other groups (out-groups).</a:t>
            </a:r>
            <a:endParaRPr lang="en-US" baseline="30000" dirty="0" smtClean="0"/>
          </a:p>
          <a:p>
            <a:r>
              <a:rPr lang="en-US" dirty="0" smtClean="0"/>
              <a:t>Identification with in-groups promotes self-esteem; by comparing ourselves with out-groups, we gain a favorable bias toward our in-group, known as </a:t>
            </a:r>
            <a:r>
              <a:rPr lang="en-US" b="1" i="1" dirty="0" smtClean="0"/>
              <a:t>in-group bias</a:t>
            </a:r>
            <a:r>
              <a:rPr lang="en-US" dirty="0" smtClean="0"/>
              <a:t>.</a:t>
            </a:r>
          </a:p>
          <a:p>
            <a:endParaRPr lang="en-US" dirty="0" smtClean="0"/>
          </a:p>
          <a:p>
            <a:pPr>
              <a:buNone/>
            </a:pPr>
            <a:r>
              <a:rPr lang="en-US" sz="1600" dirty="0" smtClean="0"/>
              <a:t>Source: http://en.wikipedia.org/wiki/Out-group_homogeneity_bias</a:t>
            </a:r>
            <a:endParaRPr lang="en-US" sz="1600"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Negativity Bias</a:t>
            </a:r>
            <a:r>
              <a:rPr lang="en-US" dirty="0" smtClean="0"/>
              <a:t> </a:t>
            </a:r>
            <a:endParaRPr lang="en-US" dirty="0"/>
          </a:p>
        </p:txBody>
      </p:sp>
      <p:sp>
        <p:nvSpPr>
          <p:cNvPr id="3" name="Content Placeholder 2"/>
          <p:cNvSpPr>
            <a:spLocks noGrp="1"/>
          </p:cNvSpPr>
          <p:nvPr>
            <p:ph sz="quarter" idx="1"/>
          </p:nvPr>
        </p:nvSpPr>
        <p:spPr/>
        <p:txBody>
          <a:bodyPr>
            <a:normAutofit/>
          </a:bodyPr>
          <a:lstStyle/>
          <a:p>
            <a:r>
              <a:rPr lang="en-US" dirty="0" smtClean="0"/>
              <a:t>A psychological phenomenon by which humans pay more attention to and give more weight to negative rather than positive experiences or other kinds of information.</a:t>
            </a:r>
          </a:p>
          <a:p>
            <a:r>
              <a:rPr lang="en-US" dirty="0" smtClean="0"/>
              <a:t>Impact on Global Perspectives: When given a piece of positive information and a piece of negative information about a stranger, people's judgment of the stranger will be negative, rather than neutral.</a:t>
            </a:r>
            <a:endParaRPr lang="en-US" dirty="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Focus on Worse off others</a:t>
            </a:r>
          </a:p>
        </p:txBody>
      </p:sp>
      <p:sp>
        <p:nvSpPr>
          <p:cNvPr id="3" name="Content Placeholder 2"/>
          <p:cNvSpPr>
            <a:spLocks noGrp="1"/>
          </p:cNvSpPr>
          <p:nvPr>
            <p:ph sz="quarter" idx="1"/>
          </p:nvPr>
        </p:nvSpPr>
        <p:spPr/>
        <p:txBody>
          <a:bodyPr>
            <a:normAutofit fontScale="85000" lnSpcReduction="10000"/>
          </a:bodyPr>
          <a:lstStyle/>
          <a:p>
            <a:r>
              <a:rPr lang="en-US" b="1" dirty="0" smtClean="0"/>
              <a:t>System justification theory</a:t>
            </a:r>
            <a:r>
              <a:rPr lang="en-US" dirty="0" smtClean="0"/>
              <a:t> proposes people have a motivation to defend and bolster the status quo, that is, to see it as good, legitimate, and desirable.</a:t>
            </a:r>
          </a:p>
          <a:p>
            <a:r>
              <a:rPr lang="en-US" dirty="0" smtClean="0"/>
              <a:t>People not only want to hold favorable attitudes about themselves (ego-justification) and their own groups (group-justification), but they also want to hold favorable attitudes about the overarching social order (system-justification). </a:t>
            </a:r>
          </a:p>
          <a:p>
            <a:r>
              <a:rPr lang="en-US" dirty="0" smtClean="0"/>
              <a:t>A consequence of this tendency is that existing social, economic, and political arrangements tend to be preferred, and alternatives to the status quo are disparaged.</a:t>
            </a:r>
          </a:p>
          <a:p>
            <a:pPr>
              <a:buNone/>
            </a:pPr>
            <a:endParaRPr lang="en-US" dirty="0" smtClean="0"/>
          </a:p>
          <a:p>
            <a:pPr>
              <a:buNone/>
            </a:pPr>
            <a:r>
              <a:rPr lang="en-US" sz="1200" dirty="0" smtClean="0"/>
              <a:t>Source: http://en.wikipedia.org/wiki/System_justification</a:t>
            </a:r>
          </a:p>
          <a:p>
            <a:endParaRPr lang="en-US" dirty="0"/>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
      <a:dk1>
        <a:srgbClr val="704404"/>
      </a:dk1>
      <a:lt1>
        <a:srgbClr val="E0CAA2"/>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9599</TotalTime>
  <Words>1029</Words>
  <Application>Microsoft Office PowerPoint</Application>
  <PresentationFormat>On-screen Show (4:3)</PresentationFormat>
  <Paragraphs>109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Discovering the Globe</vt:lpstr>
      <vt:lpstr>Today’s topics</vt:lpstr>
      <vt:lpstr>Why teach global perspectives?</vt:lpstr>
      <vt:lpstr>Psychological Challenges</vt:lpstr>
      <vt:lpstr>Actor-Observer Bias</vt:lpstr>
      <vt:lpstr>Mere-exposure Effect</vt:lpstr>
      <vt:lpstr>Outgroup Homogeneity Bias</vt:lpstr>
      <vt:lpstr>Negativity Bias </vt:lpstr>
      <vt:lpstr>Focus on Worse off others</vt:lpstr>
      <vt:lpstr>Confirmation Bias </vt:lpstr>
      <vt:lpstr>Cognitive Dissonance</vt:lpstr>
      <vt:lpstr>Just-world phenomenon </vt:lpstr>
      <vt:lpstr>Cultural and Social Challenges</vt:lpstr>
      <vt:lpstr>American Exceptionalism</vt:lpstr>
      <vt:lpstr>Orientalism</vt:lpstr>
      <vt:lpstr>Culturalism</vt:lpstr>
      <vt:lpstr>Racism</vt:lpstr>
      <vt:lpstr>Challenges to Empathy</vt:lpstr>
      <vt:lpstr>Global Connections or Global Contrasts?</vt:lpstr>
      <vt:lpstr>CMLIT 143: Human Rights and World Literature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the Globe</dc:title>
  <dc:creator>Sophia</dc:creator>
  <cp:lastModifiedBy>Brenda Fornwalt</cp:lastModifiedBy>
  <cp:revision>69</cp:revision>
  <dcterms:created xsi:type="dcterms:W3CDTF">2011-04-30T19:25:44Z</dcterms:created>
  <dcterms:modified xsi:type="dcterms:W3CDTF">2013-02-19T16:20:57Z</dcterms:modified>
</cp:coreProperties>
</file>