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20"/>
  </p:notesMasterIdLst>
  <p:handoutMasterIdLst>
    <p:handoutMasterId r:id="rId21"/>
  </p:handoutMasterIdLst>
  <p:sldIdLst>
    <p:sldId id="256" r:id="rId3"/>
    <p:sldId id="257" r:id="rId4"/>
    <p:sldId id="271" r:id="rId5"/>
    <p:sldId id="273" r:id="rId6"/>
    <p:sldId id="259" r:id="rId7"/>
    <p:sldId id="272" r:id="rId8"/>
    <p:sldId id="260" r:id="rId9"/>
    <p:sldId id="262" r:id="rId10"/>
    <p:sldId id="261" r:id="rId11"/>
    <p:sldId id="263" r:id="rId12"/>
    <p:sldId id="270" r:id="rId13"/>
    <p:sldId id="264" r:id="rId14"/>
    <p:sldId id="265" r:id="rId15"/>
    <p:sldId id="266" r:id="rId16"/>
    <p:sldId id="267" r:id="rId17"/>
    <p:sldId id="268" r:id="rId18"/>
    <p:sldId id="26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38" autoAdjust="0"/>
    <p:restoredTop sz="66856" autoAdjust="0"/>
  </p:normalViewPr>
  <p:slideViewPr>
    <p:cSldViewPr>
      <p:cViewPr varScale="1">
        <p:scale>
          <a:sx n="118" d="100"/>
          <a:sy n="118" d="100"/>
        </p:scale>
        <p:origin x="1000" y="208"/>
      </p:cViewPr>
      <p:guideLst>
        <p:guide orient="horz" pos="2160"/>
        <p:guide pos="2880"/>
      </p:guideLst>
    </p:cSldViewPr>
  </p:slideViewPr>
  <p:outlineViewPr>
    <p:cViewPr>
      <p:scale>
        <a:sx n="33" d="100"/>
        <a:sy n="33" d="100"/>
      </p:scale>
      <p:origin x="0" y="-904"/>
    </p:cViewPr>
  </p:outlineViewPr>
  <p:notesTextViewPr>
    <p:cViewPr>
      <p:scale>
        <a:sx n="3" d="2"/>
        <a:sy n="3" d="2"/>
      </p:scale>
      <p:origin x="0" y="0"/>
    </p:cViewPr>
  </p:notesTextViewPr>
  <p:notesViewPr>
    <p:cSldViewPr>
      <p:cViewPr>
        <p:scale>
          <a:sx n="100" d="100"/>
          <a:sy n="100" d="100"/>
        </p:scale>
        <p:origin x="3528"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2E3B19-0BEA-47BE-8AB3-810472FB9D8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1E37E7C-60EF-4972-87C9-5136752277EF}">
      <dgm:prSet phldrT="[Text]"/>
      <dgm:spPr/>
      <dgm:t>
        <a:bodyPr/>
        <a:lstStyle/>
        <a:p>
          <a:r>
            <a:rPr lang="en-US" dirty="0" smtClean="0"/>
            <a:t>Autonomous</a:t>
          </a:r>
          <a:endParaRPr lang="en-US" dirty="0"/>
        </a:p>
      </dgm:t>
    </dgm:pt>
    <dgm:pt modelId="{E7D7D4EF-65E7-4126-AE0B-6FA4977589F5}" type="parTrans" cxnId="{5D104C46-3304-4F47-A9EA-44282FB7A3B8}">
      <dgm:prSet/>
      <dgm:spPr/>
      <dgm:t>
        <a:bodyPr/>
        <a:lstStyle/>
        <a:p>
          <a:endParaRPr lang="en-US"/>
        </a:p>
      </dgm:t>
    </dgm:pt>
    <dgm:pt modelId="{57B37C76-892E-47F8-BF4B-AA26539689E9}" type="sibTrans" cxnId="{5D104C46-3304-4F47-A9EA-44282FB7A3B8}">
      <dgm:prSet/>
      <dgm:spPr/>
      <dgm:t>
        <a:bodyPr/>
        <a:lstStyle/>
        <a:p>
          <a:endParaRPr lang="en-US"/>
        </a:p>
      </dgm:t>
    </dgm:pt>
    <dgm:pt modelId="{3EE1DC48-98E6-4BA0-AC42-184A71F57183}">
      <dgm:prSet phldrT="[Text]"/>
      <dgm:spPr/>
      <dgm:t>
        <a:bodyPr/>
        <a:lstStyle/>
        <a:p>
          <a:r>
            <a:rPr lang="en-US" dirty="0" smtClean="0"/>
            <a:t>Voluntary (Immigrant)</a:t>
          </a:r>
          <a:endParaRPr lang="en-US" dirty="0"/>
        </a:p>
      </dgm:t>
    </dgm:pt>
    <dgm:pt modelId="{1FCE2705-1553-4B87-BB11-98DACE068779}" type="parTrans" cxnId="{46357CDA-B33F-4C5B-8863-D975585C99B0}">
      <dgm:prSet/>
      <dgm:spPr/>
      <dgm:t>
        <a:bodyPr/>
        <a:lstStyle/>
        <a:p>
          <a:endParaRPr lang="en-US"/>
        </a:p>
      </dgm:t>
    </dgm:pt>
    <dgm:pt modelId="{5C40355D-B749-448E-8FA4-AA0DD94D7C85}" type="sibTrans" cxnId="{46357CDA-B33F-4C5B-8863-D975585C99B0}">
      <dgm:prSet/>
      <dgm:spPr/>
      <dgm:t>
        <a:bodyPr/>
        <a:lstStyle/>
        <a:p>
          <a:endParaRPr lang="en-US"/>
        </a:p>
      </dgm:t>
    </dgm:pt>
    <dgm:pt modelId="{911A6ACD-C0BA-405A-94E6-AFAA818B7076}">
      <dgm:prSet phldrT="[Text]"/>
      <dgm:spPr/>
      <dgm:t>
        <a:bodyPr/>
        <a:lstStyle/>
        <a:p>
          <a:r>
            <a:rPr lang="en-US" dirty="0" smtClean="0"/>
            <a:t>Involuntary (Nonimmigrant)</a:t>
          </a:r>
          <a:endParaRPr lang="en-US" dirty="0"/>
        </a:p>
      </dgm:t>
    </dgm:pt>
    <dgm:pt modelId="{D40C7078-6FF8-4FAF-B5BA-5F3D178DEA0A}" type="parTrans" cxnId="{B58A1B8F-5AAA-46F4-B42F-F0596CE3BC4F}">
      <dgm:prSet/>
      <dgm:spPr/>
      <dgm:t>
        <a:bodyPr/>
        <a:lstStyle/>
        <a:p>
          <a:endParaRPr lang="en-US"/>
        </a:p>
      </dgm:t>
    </dgm:pt>
    <dgm:pt modelId="{96139C43-AFDB-4D69-BF06-7A5475DB4A6C}" type="sibTrans" cxnId="{B58A1B8F-5AAA-46F4-B42F-F0596CE3BC4F}">
      <dgm:prSet/>
      <dgm:spPr/>
      <dgm:t>
        <a:bodyPr/>
        <a:lstStyle/>
        <a:p>
          <a:endParaRPr lang="en-US"/>
        </a:p>
      </dgm:t>
    </dgm:pt>
    <dgm:pt modelId="{9A9B942B-EAAC-427C-9B2C-4E4D720742C4}" type="pres">
      <dgm:prSet presAssocID="{2B2E3B19-0BEA-47BE-8AB3-810472FB9D88}" presName="Name0" presStyleCnt="0">
        <dgm:presLayoutVars>
          <dgm:chMax/>
          <dgm:chPref val="3"/>
          <dgm:dir/>
          <dgm:animOne val="branch"/>
          <dgm:animLvl val="lvl"/>
        </dgm:presLayoutVars>
      </dgm:prSet>
      <dgm:spPr/>
      <dgm:t>
        <a:bodyPr/>
        <a:lstStyle/>
        <a:p>
          <a:endParaRPr lang="en-US"/>
        </a:p>
      </dgm:t>
    </dgm:pt>
    <dgm:pt modelId="{5B642B32-210E-4257-AC62-D8D49E06AA40}" type="pres">
      <dgm:prSet presAssocID="{B1E37E7C-60EF-4972-87C9-5136752277EF}" presName="composite" presStyleCnt="0"/>
      <dgm:spPr/>
    </dgm:pt>
    <dgm:pt modelId="{3C8B58B9-339A-4D78-A710-4C0438F59B59}" type="pres">
      <dgm:prSet presAssocID="{B1E37E7C-60EF-4972-87C9-5136752277EF}" presName="FirstChild" presStyleLbl="revTx" presStyleIdx="0" presStyleCnt="3">
        <dgm:presLayoutVars>
          <dgm:chMax val="0"/>
          <dgm:chPref val="0"/>
          <dgm:bulletEnabled val="1"/>
        </dgm:presLayoutVars>
      </dgm:prSet>
      <dgm:spPr/>
    </dgm:pt>
    <dgm:pt modelId="{210E0ED0-B933-43C9-9510-C3A9CA803D77}" type="pres">
      <dgm:prSet presAssocID="{B1E37E7C-60EF-4972-87C9-5136752277EF}" presName="Parent" presStyleLbl="alignNode1" presStyleIdx="0" presStyleCnt="3">
        <dgm:presLayoutVars>
          <dgm:chMax val="3"/>
          <dgm:chPref val="3"/>
          <dgm:bulletEnabled val="1"/>
        </dgm:presLayoutVars>
      </dgm:prSet>
      <dgm:spPr/>
      <dgm:t>
        <a:bodyPr/>
        <a:lstStyle/>
        <a:p>
          <a:endParaRPr lang="en-US"/>
        </a:p>
      </dgm:t>
    </dgm:pt>
    <dgm:pt modelId="{41B92264-EB02-4FC3-B580-F03EC52342E2}" type="pres">
      <dgm:prSet presAssocID="{B1E37E7C-60EF-4972-87C9-5136752277EF}" presName="Accent" presStyleLbl="parChTrans1D1" presStyleIdx="0" presStyleCnt="3"/>
      <dgm:spPr/>
    </dgm:pt>
    <dgm:pt modelId="{D0D47D7E-DB67-4A6B-B9A6-96D4786683C8}" type="pres">
      <dgm:prSet presAssocID="{57B37C76-892E-47F8-BF4B-AA26539689E9}" presName="sibTrans" presStyleCnt="0"/>
      <dgm:spPr/>
    </dgm:pt>
    <dgm:pt modelId="{9DDD063E-03D4-4B10-98D5-62627BE2DE35}" type="pres">
      <dgm:prSet presAssocID="{3EE1DC48-98E6-4BA0-AC42-184A71F57183}" presName="composite" presStyleCnt="0"/>
      <dgm:spPr/>
    </dgm:pt>
    <dgm:pt modelId="{E32EDB0A-56ED-4CD1-8C4A-129C48E95F9A}" type="pres">
      <dgm:prSet presAssocID="{3EE1DC48-98E6-4BA0-AC42-184A71F57183}" presName="FirstChild" presStyleLbl="revTx" presStyleIdx="1" presStyleCnt="3">
        <dgm:presLayoutVars>
          <dgm:chMax val="0"/>
          <dgm:chPref val="0"/>
          <dgm:bulletEnabled val="1"/>
        </dgm:presLayoutVars>
      </dgm:prSet>
      <dgm:spPr/>
    </dgm:pt>
    <dgm:pt modelId="{03F6014B-FB70-4CEF-BEEF-2C485FD49867}" type="pres">
      <dgm:prSet presAssocID="{3EE1DC48-98E6-4BA0-AC42-184A71F57183}" presName="Parent" presStyleLbl="alignNode1" presStyleIdx="1" presStyleCnt="3">
        <dgm:presLayoutVars>
          <dgm:chMax val="3"/>
          <dgm:chPref val="3"/>
          <dgm:bulletEnabled val="1"/>
        </dgm:presLayoutVars>
      </dgm:prSet>
      <dgm:spPr/>
      <dgm:t>
        <a:bodyPr/>
        <a:lstStyle/>
        <a:p>
          <a:endParaRPr lang="en-US"/>
        </a:p>
      </dgm:t>
    </dgm:pt>
    <dgm:pt modelId="{749321AC-CD21-40D9-AD28-52BFCFD1B96A}" type="pres">
      <dgm:prSet presAssocID="{3EE1DC48-98E6-4BA0-AC42-184A71F57183}" presName="Accent" presStyleLbl="parChTrans1D1" presStyleIdx="1" presStyleCnt="3"/>
      <dgm:spPr/>
    </dgm:pt>
    <dgm:pt modelId="{3DB5F1C3-8386-4EBD-9494-270ED9E61930}" type="pres">
      <dgm:prSet presAssocID="{5C40355D-B749-448E-8FA4-AA0DD94D7C85}" presName="sibTrans" presStyleCnt="0"/>
      <dgm:spPr/>
    </dgm:pt>
    <dgm:pt modelId="{5AFDD0F2-3EEB-4B52-A500-F6F0CAD7AFCA}" type="pres">
      <dgm:prSet presAssocID="{911A6ACD-C0BA-405A-94E6-AFAA818B7076}" presName="composite" presStyleCnt="0"/>
      <dgm:spPr/>
    </dgm:pt>
    <dgm:pt modelId="{11C2E08A-6AAD-475F-84CE-CF90129176BC}" type="pres">
      <dgm:prSet presAssocID="{911A6ACD-C0BA-405A-94E6-AFAA818B7076}" presName="FirstChild" presStyleLbl="revTx" presStyleIdx="2" presStyleCnt="3">
        <dgm:presLayoutVars>
          <dgm:chMax val="0"/>
          <dgm:chPref val="0"/>
          <dgm:bulletEnabled val="1"/>
        </dgm:presLayoutVars>
      </dgm:prSet>
      <dgm:spPr/>
    </dgm:pt>
    <dgm:pt modelId="{77440196-36B3-420A-9C40-A1BE13BDFEFB}" type="pres">
      <dgm:prSet presAssocID="{911A6ACD-C0BA-405A-94E6-AFAA818B7076}" presName="Parent" presStyleLbl="alignNode1" presStyleIdx="2" presStyleCnt="3">
        <dgm:presLayoutVars>
          <dgm:chMax val="3"/>
          <dgm:chPref val="3"/>
          <dgm:bulletEnabled val="1"/>
        </dgm:presLayoutVars>
      </dgm:prSet>
      <dgm:spPr/>
      <dgm:t>
        <a:bodyPr/>
        <a:lstStyle/>
        <a:p>
          <a:endParaRPr lang="en-US"/>
        </a:p>
      </dgm:t>
    </dgm:pt>
    <dgm:pt modelId="{DD2EA570-5D26-4395-981D-516EF5F850F6}" type="pres">
      <dgm:prSet presAssocID="{911A6ACD-C0BA-405A-94E6-AFAA818B7076}" presName="Accent" presStyleLbl="parChTrans1D1" presStyleIdx="2" presStyleCnt="3"/>
      <dgm:spPr/>
    </dgm:pt>
  </dgm:ptLst>
  <dgm:cxnLst>
    <dgm:cxn modelId="{949F574E-14D1-4846-97B8-B4C3430050FF}" type="presOf" srcId="{B1E37E7C-60EF-4972-87C9-5136752277EF}" destId="{210E0ED0-B933-43C9-9510-C3A9CA803D77}" srcOrd="0" destOrd="0" presId="urn:microsoft.com/office/officeart/2011/layout/TabList"/>
    <dgm:cxn modelId="{455D079E-A4F0-457B-ADD6-1B151847FBC7}" type="presOf" srcId="{2B2E3B19-0BEA-47BE-8AB3-810472FB9D88}" destId="{9A9B942B-EAAC-427C-9B2C-4E4D720742C4}" srcOrd="0" destOrd="0" presId="urn:microsoft.com/office/officeart/2011/layout/TabList"/>
    <dgm:cxn modelId="{46357CDA-B33F-4C5B-8863-D975585C99B0}" srcId="{2B2E3B19-0BEA-47BE-8AB3-810472FB9D88}" destId="{3EE1DC48-98E6-4BA0-AC42-184A71F57183}" srcOrd="1" destOrd="0" parTransId="{1FCE2705-1553-4B87-BB11-98DACE068779}" sibTransId="{5C40355D-B749-448E-8FA4-AA0DD94D7C85}"/>
    <dgm:cxn modelId="{B58A1B8F-5AAA-46F4-B42F-F0596CE3BC4F}" srcId="{2B2E3B19-0BEA-47BE-8AB3-810472FB9D88}" destId="{911A6ACD-C0BA-405A-94E6-AFAA818B7076}" srcOrd="2" destOrd="0" parTransId="{D40C7078-6FF8-4FAF-B5BA-5F3D178DEA0A}" sibTransId="{96139C43-AFDB-4D69-BF06-7A5475DB4A6C}"/>
    <dgm:cxn modelId="{5D104C46-3304-4F47-A9EA-44282FB7A3B8}" srcId="{2B2E3B19-0BEA-47BE-8AB3-810472FB9D88}" destId="{B1E37E7C-60EF-4972-87C9-5136752277EF}" srcOrd="0" destOrd="0" parTransId="{E7D7D4EF-65E7-4126-AE0B-6FA4977589F5}" sibTransId="{57B37C76-892E-47F8-BF4B-AA26539689E9}"/>
    <dgm:cxn modelId="{236A2D04-6FFD-4CE8-A945-5E220D84A3E4}" type="presOf" srcId="{3EE1DC48-98E6-4BA0-AC42-184A71F57183}" destId="{03F6014B-FB70-4CEF-BEEF-2C485FD49867}" srcOrd="0" destOrd="0" presId="urn:microsoft.com/office/officeart/2011/layout/TabList"/>
    <dgm:cxn modelId="{4765173D-9DBD-47BD-BEDA-D323BF314ACB}" type="presOf" srcId="{911A6ACD-C0BA-405A-94E6-AFAA818B7076}" destId="{77440196-36B3-420A-9C40-A1BE13BDFEFB}" srcOrd="0" destOrd="0" presId="urn:microsoft.com/office/officeart/2011/layout/TabList"/>
    <dgm:cxn modelId="{FA4A45F0-BE60-474F-BA47-24CE2AC1F64D}" type="presParOf" srcId="{9A9B942B-EAAC-427C-9B2C-4E4D720742C4}" destId="{5B642B32-210E-4257-AC62-D8D49E06AA40}" srcOrd="0" destOrd="0" presId="urn:microsoft.com/office/officeart/2011/layout/TabList"/>
    <dgm:cxn modelId="{085E7D72-045E-442E-90C0-D50874EC1D0D}" type="presParOf" srcId="{5B642B32-210E-4257-AC62-D8D49E06AA40}" destId="{3C8B58B9-339A-4D78-A710-4C0438F59B59}" srcOrd="0" destOrd="0" presId="urn:microsoft.com/office/officeart/2011/layout/TabList"/>
    <dgm:cxn modelId="{95FA9CEC-6B30-435B-AA25-08C4A7A73890}" type="presParOf" srcId="{5B642B32-210E-4257-AC62-D8D49E06AA40}" destId="{210E0ED0-B933-43C9-9510-C3A9CA803D77}" srcOrd="1" destOrd="0" presId="urn:microsoft.com/office/officeart/2011/layout/TabList"/>
    <dgm:cxn modelId="{A65A7F5A-B47D-4F76-A0B8-EE7DAF2C1A8A}" type="presParOf" srcId="{5B642B32-210E-4257-AC62-D8D49E06AA40}" destId="{41B92264-EB02-4FC3-B580-F03EC52342E2}" srcOrd="2" destOrd="0" presId="urn:microsoft.com/office/officeart/2011/layout/TabList"/>
    <dgm:cxn modelId="{10BBC019-7088-4670-B862-C49D6FEED952}" type="presParOf" srcId="{9A9B942B-EAAC-427C-9B2C-4E4D720742C4}" destId="{D0D47D7E-DB67-4A6B-B9A6-96D4786683C8}" srcOrd="1" destOrd="0" presId="urn:microsoft.com/office/officeart/2011/layout/TabList"/>
    <dgm:cxn modelId="{CDBEF80B-3B78-469F-9EA7-674A498916FA}" type="presParOf" srcId="{9A9B942B-EAAC-427C-9B2C-4E4D720742C4}" destId="{9DDD063E-03D4-4B10-98D5-62627BE2DE35}" srcOrd="2" destOrd="0" presId="urn:microsoft.com/office/officeart/2011/layout/TabList"/>
    <dgm:cxn modelId="{3814FD30-E2F1-4229-A426-4DD213D0FF01}" type="presParOf" srcId="{9DDD063E-03D4-4B10-98D5-62627BE2DE35}" destId="{E32EDB0A-56ED-4CD1-8C4A-129C48E95F9A}" srcOrd="0" destOrd="0" presId="urn:microsoft.com/office/officeart/2011/layout/TabList"/>
    <dgm:cxn modelId="{EAC16A13-D965-4C1C-BFEF-014EA255EF24}" type="presParOf" srcId="{9DDD063E-03D4-4B10-98D5-62627BE2DE35}" destId="{03F6014B-FB70-4CEF-BEEF-2C485FD49867}" srcOrd="1" destOrd="0" presId="urn:microsoft.com/office/officeart/2011/layout/TabList"/>
    <dgm:cxn modelId="{1D0B6175-0A53-45CA-84FA-22C5BA0B18FB}" type="presParOf" srcId="{9DDD063E-03D4-4B10-98D5-62627BE2DE35}" destId="{749321AC-CD21-40D9-AD28-52BFCFD1B96A}" srcOrd="2" destOrd="0" presId="urn:microsoft.com/office/officeart/2011/layout/TabList"/>
    <dgm:cxn modelId="{026876CB-5A2D-4558-8AA4-12817BD52182}" type="presParOf" srcId="{9A9B942B-EAAC-427C-9B2C-4E4D720742C4}" destId="{3DB5F1C3-8386-4EBD-9494-270ED9E61930}" srcOrd="3" destOrd="0" presId="urn:microsoft.com/office/officeart/2011/layout/TabList"/>
    <dgm:cxn modelId="{AA096269-B141-4711-A204-B676BED23BC6}" type="presParOf" srcId="{9A9B942B-EAAC-427C-9B2C-4E4D720742C4}" destId="{5AFDD0F2-3EEB-4B52-A500-F6F0CAD7AFCA}" srcOrd="4" destOrd="0" presId="urn:microsoft.com/office/officeart/2011/layout/TabList"/>
    <dgm:cxn modelId="{9F7C9974-0CBA-4450-B2BE-B97E9CCD06C3}" type="presParOf" srcId="{5AFDD0F2-3EEB-4B52-A500-F6F0CAD7AFCA}" destId="{11C2E08A-6AAD-475F-84CE-CF90129176BC}" srcOrd="0" destOrd="0" presId="urn:microsoft.com/office/officeart/2011/layout/TabList"/>
    <dgm:cxn modelId="{54F1A76C-371A-4F4B-90FB-B045D3F6CE73}" type="presParOf" srcId="{5AFDD0F2-3EEB-4B52-A500-F6F0CAD7AFCA}" destId="{77440196-36B3-420A-9C40-A1BE13BDFEFB}" srcOrd="1" destOrd="0" presId="urn:microsoft.com/office/officeart/2011/layout/TabList"/>
    <dgm:cxn modelId="{FD4932DF-8F99-4525-8031-BBF852944B43}" type="presParOf" srcId="{5AFDD0F2-3EEB-4B52-A500-F6F0CAD7AFCA}" destId="{DD2EA570-5D26-4395-981D-516EF5F850F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0A38D-21CA-44DC-939D-1BD9F668741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268DD41-1042-4B0E-8613-E011D265F505}">
      <dgm:prSet phldrT="[Text]"/>
      <dgm:spPr/>
      <dgm:t>
        <a:bodyPr/>
        <a:lstStyle/>
        <a:p>
          <a:r>
            <a:rPr lang="en-US" b="1" dirty="0" err="1" smtClean="0"/>
            <a:t>BioEcological</a:t>
          </a:r>
          <a:r>
            <a:rPr lang="en-US" b="1" dirty="0" smtClean="0"/>
            <a:t> Mapping</a:t>
          </a:r>
          <a:endParaRPr lang="en-US" b="1" dirty="0"/>
        </a:p>
      </dgm:t>
    </dgm:pt>
    <dgm:pt modelId="{53ADFD31-46D5-448B-A86A-FF6D1B8A94F5}" type="parTrans" cxnId="{A2CC765E-29E0-43F7-BA3A-23950E358320}">
      <dgm:prSet/>
      <dgm:spPr/>
      <dgm:t>
        <a:bodyPr/>
        <a:lstStyle/>
        <a:p>
          <a:endParaRPr lang="en-US"/>
        </a:p>
      </dgm:t>
    </dgm:pt>
    <dgm:pt modelId="{14A8693C-FDA1-4DD1-A0FB-7BB29BD2CC81}" type="sibTrans" cxnId="{A2CC765E-29E0-43F7-BA3A-23950E358320}">
      <dgm:prSet/>
      <dgm:spPr/>
      <dgm:t>
        <a:bodyPr/>
        <a:lstStyle/>
        <a:p>
          <a:endParaRPr lang="en-US"/>
        </a:p>
      </dgm:t>
    </dgm:pt>
    <dgm:pt modelId="{6F5599E1-54F3-461D-9AD2-3D2B44C907CD}">
      <dgm:prSet phldrT="[Text]"/>
      <dgm:spPr/>
      <dgm:t>
        <a:bodyPr/>
        <a:lstStyle/>
        <a:p>
          <a:r>
            <a:rPr lang="en-US" dirty="0" smtClean="0"/>
            <a:t>1) Dualistic Reflection</a:t>
          </a:r>
        </a:p>
        <a:p>
          <a:r>
            <a:rPr lang="en-US" dirty="0" smtClean="0"/>
            <a:t>2) System Evaluation</a:t>
          </a:r>
        </a:p>
        <a:p>
          <a:r>
            <a:rPr lang="en-US" dirty="0" smtClean="0"/>
            <a:t>3) Hierarchical Forces</a:t>
          </a:r>
          <a:endParaRPr lang="en-US" dirty="0"/>
        </a:p>
      </dgm:t>
    </dgm:pt>
    <dgm:pt modelId="{76081343-2CA1-4569-9DF2-29ADD3587B3B}" type="parTrans" cxnId="{28755024-9A40-428C-BE70-078CD9116F69}">
      <dgm:prSet/>
      <dgm:spPr/>
      <dgm:t>
        <a:bodyPr/>
        <a:lstStyle/>
        <a:p>
          <a:endParaRPr lang="en-US"/>
        </a:p>
      </dgm:t>
    </dgm:pt>
    <dgm:pt modelId="{5C413E2F-9CB4-474D-8C0B-0A7D86993155}" type="sibTrans" cxnId="{28755024-9A40-428C-BE70-078CD9116F69}">
      <dgm:prSet/>
      <dgm:spPr/>
      <dgm:t>
        <a:bodyPr/>
        <a:lstStyle/>
        <a:p>
          <a:endParaRPr lang="en-US"/>
        </a:p>
      </dgm:t>
    </dgm:pt>
    <dgm:pt modelId="{35A77BED-CD49-421F-8E5A-2CC1573711DA}">
      <dgm:prSet phldrT="[Text]"/>
      <dgm:spPr/>
      <dgm:t>
        <a:bodyPr/>
        <a:lstStyle/>
        <a:p>
          <a:r>
            <a:rPr lang="en-US" b="1" dirty="0" smtClean="0"/>
            <a:t>Social Locating</a:t>
          </a:r>
          <a:endParaRPr lang="en-US" b="1" dirty="0"/>
        </a:p>
      </dgm:t>
    </dgm:pt>
    <dgm:pt modelId="{EE110FE7-A867-478C-A1AD-A3E93FA06487}" type="parTrans" cxnId="{F216E33C-9FC5-4F87-8A50-62EBF5ED638A}">
      <dgm:prSet/>
      <dgm:spPr/>
      <dgm:t>
        <a:bodyPr/>
        <a:lstStyle/>
        <a:p>
          <a:endParaRPr lang="en-US"/>
        </a:p>
      </dgm:t>
    </dgm:pt>
    <dgm:pt modelId="{CCC70895-1A4B-4057-B8AF-5A7E34DF27FE}" type="sibTrans" cxnId="{F216E33C-9FC5-4F87-8A50-62EBF5ED638A}">
      <dgm:prSet/>
      <dgm:spPr/>
      <dgm:t>
        <a:bodyPr/>
        <a:lstStyle/>
        <a:p>
          <a:endParaRPr lang="en-US"/>
        </a:p>
      </dgm:t>
    </dgm:pt>
    <dgm:pt modelId="{62F31A14-AB0F-4D86-B763-CEA327CA8FAE}">
      <dgm:prSet phldrT="[Text]"/>
      <dgm:spPr/>
      <dgm:t>
        <a:bodyPr/>
        <a:lstStyle/>
        <a:p>
          <a:r>
            <a:rPr lang="en-US" dirty="0" smtClean="0"/>
            <a:t>1)Comparative Force Analysis</a:t>
          </a:r>
        </a:p>
        <a:p>
          <a:r>
            <a:rPr lang="en-US" dirty="0" smtClean="0"/>
            <a:t>2) Context Analysis (local, state, national, international)</a:t>
          </a:r>
          <a:endParaRPr lang="en-US" dirty="0"/>
        </a:p>
      </dgm:t>
    </dgm:pt>
    <dgm:pt modelId="{A4C5DDEF-0A7A-4491-BA30-624AD1570660}" type="parTrans" cxnId="{1D1E7474-57AE-4138-B0C1-2DA6F640B8F1}">
      <dgm:prSet/>
      <dgm:spPr/>
      <dgm:t>
        <a:bodyPr/>
        <a:lstStyle/>
        <a:p>
          <a:endParaRPr lang="en-US"/>
        </a:p>
      </dgm:t>
    </dgm:pt>
    <dgm:pt modelId="{C8631347-1D48-49B2-AE26-12E9D84F63DA}" type="sibTrans" cxnId="{1D1E7474-57AE-4138-B0C1-2DA6F640B8F1}">
      <dgm:prSet/>
      <dgm:spPr/>
      <dgm:t>
        <a:bodyPr/>
        <a:lstStyle/>
        <a:p>
          <a:endParaRPr lang="en-US"/>
        </a:p>
      </dgm:t>
    </dgm:pt>
    <dgm:pt modelId="{900344F3-9F4B-4DED-853C-C56D58C03C32}">
      <dgm:prSet phldrT="[Text]"/>
      <dgm:spPr/>
      <dgm:t>
        <a:bodyPr/>
        <a:lstStyle/>
        <a:p>
          <a:r>
            <a:rPr lang="en-US" b="1" dirty="0" smtClean="0"/>
            <a:t>Identifying Intersections</a:t>
          </a:r>
          <a:endParaRPr lang="en-US" b="1" dirty="0"/>
        </a:p>
      </dgm:t>
    </dgm:pt>
    <dgm:pt modelId="{9B76FCDF-0B32-408E-A10D-68CC58A27909}" type="parTrans" cxnId="{FAA33E05-A7A8-4998-818A-FEB8F14F3272}">
      <dgm:prSet/>
      <dgm:spPr/>
      <dgm:t>
        <a:bodyPr/>
        <a:lstStyle/>
        <a:p>
          <a:endParaRPr lang="en-US"/>
        </a:p>
      </dgm:t>
    </dgm:pt>
    <dgm:pt modelId="{689188A0-E17C-48AF-8E8F-E4F3FCBB4237}" type="sibTrans" cxnId="{FAA33E05-A7A8-4998-818A-FEB8F14F3272}">
      <dgm:prSet/>
      <dgm:spPr/>
      <dgm:t>
        <a:bodyPr/>
        <a:lstStyle/>
        <a:p>
          <a:endParaRPr lang="en-US"/>
        </a:p>
      </dgm:t>
    </dgm:pt>
    <dgm:pt modelId="{EBE7675D-4A8C-43A5-A741-4F1F5DBC5A3A}">
      <dgm:prSet phldrT="[Text]"/>
      <dgm:spPr/>
      <dgm:t>
        <a:bodyPr/>
        <a:lstStyle/>
        <a:p>
          <a:r>
            <a:rPr lang="en-US" dirty="0" smtClean="0"/>
            <a:t>1) Additive Oppressed and/or Marginalized Identities</a:t>
          </a:r>
        </a:p>
        <a:p>
          <a:r>
            <a:rPr lang="en-US" dirty="0" smtClean="0"/>
            <a:t>2) Contextualize Daily Struggles</a:t>
          </a:r>
          <a:endParaRPr lang="en-US" dirty="0"/>
        </a:p>
      </dgm:t>
    </dgm:pt>
    <dgm:pt modelId="{1C611CB4-3EA8-4E6E-9067-6F67F8489EFB}" type="parTrans" cxnId="{D3BF9AE1-465B-41CC-81C5-0BDE45C02B94}">
      <dgm:prSet/>
      <dgm:spPr/>
      <dgm:t>
        <a:bodyPr/>
        <a:lstStyle/>
        <a:p>
          <a:endParaRPr lang="en-US"/>
        </a:p>
      </dgm:t>
    </dgm:pt>
    <dgm:pt modelId="{6C3D4CF9-292D-4210-99CE-8E8E42E9F002}" type="sibTrans" cxnId="{D3BF9AE1-465B-41CC-81C5-0BDE45C02B94}">
      <dgm:prSet/>
      <dgm:spPr/>
      <dgm:t>
        <a:bodyPr/>
        <a:lstStyle/>
        <a:p>
          <a:endParaRPr lang="en-US"/>
        </a:p>
      </dgm:t>
    </dgm:pt>
    <dgm:pt modelId="{8EB9F600-1555-40CE-B813-3F0ED30FC3C0}">
      <dgm:prSet phldrT="[Text]"/>
      <dgm:spPr/>
      <dgm:t>
        <a:bodyPr/>
        <a:lstStyle/>
        <a:p>
          <a:r>
            <a:rPr lang="en-US" b="1" dirty="0" err="1" smtClean="0"/>
            <a:t>Minoritization</a:t>
          </a:r>
          <a:endParaRPr lang="en-US" b="1" dirty="0"/>
        </a:p>
      </dgm:t>
    </dgm:pt>
    <dgm:pt modelId="{BD057481-537C-4584-9416-CA4949CB4B01}" type="parTrans" cxnId="{EBCB5694-B96A-43A8-AA5B-E557AFDF0352}">
      <dgm:prSet/>
      <dgm:spPr/>
      <dgm:t>
        <a:bodyPr/>
        <a:lstStyle/>
        <a:p>
          <a:endParaRPr lang="en-US"/>
        </a:p>
      </dgm:t>
    </dgm:pt>
    <dgm:pt modelId="{D1FFF1B3-E751-4FBD-9BF1-7C3F368AC127}" type="sibTrans" cxnId="{EBCB5694-B96A-43A8-AA5B-E557AFDF0352}">
      <dgm:prSet/>
      <dgm:spPr/>
      <dgm:t>
        <a:bodyPr/>
        <a:lstStyle/>
        <a:p>
          <a:endParaRPr lang="en-US"/>
        </a:p>
      </dgm:t>
    </dgm:pt>
    <dgm:pt modelId="{588FCA11-3ACD-480E-A122-3ECAD8CE5809}">
      <dgm:prSet phldrT="[Text]"/>
      <dgm:spPr/>
      <dgm:t>
        <a:bodyPr/>
        <a:lstStyle/>
        <a:p>
          <a:r>
            <a:rPr lang="en-US" dirty="0" smtClean="0"/>
            <a:t>1) Social Realities of Identified Status</a:t>
          </a:r>
          <a:endParaRPr lang="en-US" dirty="0"/>
        </a:p>
      </dgm:t>
    </dgm:pt>
    <dgm:pt modelId="{6FDCC3CB-E078-48E1-A380-907C5E18015E}" type="parTrans" cxnId="{4265E26A-B1F9-4508-9AC3-DC2B2A7770DA}">
      <dgm:prSet/>
      <dgm:spPr/>
      <dgm:t>
        <a:bodyPr/>
        <a:lstStyle/>
        <a:p>
          <a:endParaRPr lang="en-US"/>
        </a:p>
      </dgm:t>
    </dgm:pt>
    <dgm:pt modelId="{4255115B-DE04-437A-8D4C-CA15F92C6339}" type="sibTrans" cxnId="{4265E26A-B1F9-4508-9AC3-DC2B2A7770DA}">
      <dgm:prSet/>
      <dgm:spPr/>
      <dgm:t>
        <a:bodyPr/>
        <a:lstStyle/>
        <a:p>
          <a:endParaRPr lang="en-US"/>
        </a:p>
      </dgm:t>
    </dgm:pt>
    <dgm:pt modelId="{AFDBD629-C4DA-41F0-84D9-93C3BA617EA4}">
      <dgm:prSet phldrT="[Text]"/>
      <dgm:spPr/>
      <dgm:t>
        <a:bodyPr/>
        <a:lstStyle/>
        <a:p>
          <a:r>
            <a:rPr lang="en-US" dirty="0" smtClean="0"/>
            <a:t>2) Intergroup vs. Intragroup dynamics</a:t>
          </a:r>
          <a:endParaRPr lang="en-US" dirty="0"/>
        </a:p>
      </dgm:t>
    </dgm:pt>
    <dgm:pt modelId="{D8A36DC2-3840-4C70-8954-CAB0039374B3}" type="parTrans" cxnId="{FE00F4DE-7061-49C9-A461-AE03927573C7}">
      <dgm:prSet/>
      <dgm:spPr/>
      <dgm:t>
        <a:bodyPr/>
        <a:lstStyle/>
        <a:p>
          <a:endParaRPr lang="en-US"/>
        </a:p>
      </dgm:t>
    </dgm:pt>
    <dgm:pt modelId="{1C140631-EB7A-476F-9DA0-542AFFA13312}" type="sibTrans" cxnId="{FE00F4DE-7061-49C9-A461-AE03927573C7}">
      <dgm:prSet/>
      <dgm:spPr/>
      <dgm:t>
        <a:bodyPr/>
        <a:lstStyle/>
        <a:p>
          <a:endParaRPr lang="en-US"/>
        </a:p>
      </dgm:t>
    </dgm:pt>
    <dgm:pt modelId="{CAEE9899-4932-43F3-AFE6-0585BD8D49A1}" type="pres">
      <dgm:prSet presAssocID="{4A80A38D-21CA-44DC-939D-1BD9F6687412}" presName="Name0" presStyleCnt="0">
        <dgm:presLayoutVars>
          <dgm:chMax val="5"/>
          <dgm:chPref val="5"/>
          <dgm:dir/>
          <dgm:animLvl val="lvl"/>
        </dgm:presLayoutVars>
      </dgm:prSet>
      <dgm:spPr/>
      <dgm:t>
        <a:bodyPr/>
        <a:lstStyle/>
        <a:p>
          <a:endParaRPr lang="en-US"/>
        </a:p>
      </dgm:t>
    </dgm:pt>
    <dgm:pt modelId="{AE6015EB-4BEC-438A-9B6C-4928137A1BCE}" type="pres">
      <dgm:prSet presAssocID="{2268DD41-1042-4B0E-8613-E011D265F505}" presName="parentText1" presStyleLbl="node1" presStyleIdx="0" presStyleCnt="4" custLinFactNeighborY="-1140">
        <dgm:presLayoutVars>
          <dgm:chMax/>
          <dgm:chPref val="3"/>
          <dgm:bulletEnabled val="1"/>
        </dgm:presLayoutVars>
      </dgm:prSet>
      <dgm:spPr/>
      <dgm:t>
        <a:bodyPr/>
        <a:lstStyle/>
        <a:p>
          <a:endParaRPr lang="en-US"/>
        </a:p>
      </dgm:t>
    </dgm:pt>
    <dgm:pt modelId="{197E43EE-ED26-440B-9A28-792F1C9F86C2}" type="pres">
      <dgm:prSet presAssocID="{2268DD41-1042-4B0E-8613-E011D265F505}" presName="childText1" presStyleLbl="solidAlignAcc1" presStyleIdx="0" presStyleCnt="4" custLinFactNeighborY="-616">
        <dgm:presLayoutVars>
          <dgm:chMax val="0"/>
          <dgm:chPref val="0"/>
          <dgm:bulletEnabled val="1"/>
        </dgm:presLayoutVars>
      </dgm:prSet>
      <dgm:spPr/>
      <dgm:t>
        <a:bodyPr/>
        <a:lstStyle/>
        <a:p>
          <a:endParaRPr lang="en-US"/>
        </a:p>
      </dgm:t>
    </dgm:pt>
    <dgm:pt modelId="{DF4687B5-BC17-4AD6-96FA-D6B132E92317}" type="pres">
      <dgm:prSet presAssocID="{35A77BED-CD49-421F-8E5A-2CC1573711DA}" presName="parentText2" presStyleLbl="node1" presStyleIdx="1" presStyleCnt="4" custLinFactNeighborY="-2571">
        <dgm:presLayoutVars>
          <dgm:chMax/>
          <dgm:chPref val="3"/>
          <dgm:bulletEnabled val="1"/>
        </dgm:presLayoutVars>
      </dgm:prSet>
      <dgm:spPr/>
      <dgm:t>
        <a:bodyPr/>
        <a:lstStyle/>
        <a:p>
          <a:endParaRPr lang="en-US"/>
        </a:p>
      </dgm:t>
    </dgm:pt>
    <dgm:pt modelId="{A3B59D90-F450-4E69-829C-C4AA1A821FEA}" type="pres">
      <dgm:prSet presAssocID="{35A77BED-CD49-421F-8E5A-2CC1573711DA}" presName="childText2" presStyleLbl="solidAlignAcc1" presStyleIdx="1" presStyleCnt="4" custLinFactNeighborY="-968">
        <dgm:presLayoutVars>
          <dgm:chMax val="0"/>
          <dgm:chPref val="0"/>
          <dgm:bulletEnabled val="1"/>
        </dgm:presLayoutVars>
      </dgm:prSet>
      <dgm:spPr/>
      <dgm:t>
        <a:bodyPr/>
        <a:lstStyle/>
        <a:p>
          <a:endParaRPr lang="en-US"/>
        </a:p>
      </dgm:t>
    </dgm:pt>
    <dgm:pt modelId="{A5AFB63D-9E10-4BC8-A589-EE4B84DD880C}" type="pres">
      <dgm:prSet presAssocID="{900344F3-9F4B-4DED-853C-C56D58C03C32}" presName="parentText3" presStyleLbl="node1" presStyleIdx="2" presStyleCnt="4" custLinFactNeighborY="-2571">
        <dgm:presLayoutVars>
          <dgm:chMax/>
          <dgm:chPref val="3"/>
          <dgm:bulletEnabled val="1"/>
        </dgm:presLayoutVars>
      </dgm:prSet>
      <dgm:spPr/>
      <dgm:t>
        <a:bodyPr/>
        <a:lstStyle/>
        <a:p>
          <a:endParaRPr lang="en-US"/>
        </a:p>
      </dgm:t>
    </dgm:pt>
    <dgm:pt modelId="{603CD437-1139-4F95-BF4F-FEE724A7F533}" type="pres">
      <dgm:prSet presAssocID="{900344F3-9F4B-4DED-853C-C56D58C03C32}" presName="childText3" presStyleLbl="solidAlignAcc1" presStyleIdx="2" presStyleCnt="4" custLinFactNeighborY="-962">
        <dgm:presLayoutVars>
          <dgm:chMax val="0"/>
          <dgm:chPref val="0"/>
          <dgm:bulletEnabled val="1"/>
        </dgm:presLayoutVars>
      </dgm:prSet>
      <dgm:spPr/>
      <dgm:t>
        <a:bodyPr/>
        <a:lstStyle/>
        <a:p>
          <a:endParaRPr lang="en-US"/>
        </a:p>
      </dgm:t>
    </dgm:pt>
    <dgm:pt modelId="{BFF026F1-3BCE-43C5-9315-1F33D9878A93}" type="pres">
      <dgm:prSet presAssocID="{8EB9F600-1555-40CE-B813-3F0ED30FC3C0}" presName="parentText4" presStyleLbl="node1" presStyleIdx="3" presStyleCnt="4" custLinFactNeighborY="-2571">
        <dgm:presLayoutVars>
          <dgm:chMax/>
          <dgm:chPref val="3"/>
          <dgm:bulletEnabled val="1"/>
        </dgm:presLayoutVars>
      </dgm:prSet>
      <dgm:spPr/>
      <dgm:t>
        <a:bodyPr/>
        <a:lstStyle/>
        <a:p>
          <a:endParaRPr lang="en-US"/>
        </a:p>
      </dgm:t>
    </dgm:pt>
    <dgm:pt modelId="{944461B0-CA79-4673-8F80-9EC73DA13DE8}" type="pres">
      <dgm:prSet presAssocID="{8EB9F600-1555-40CE-B813-3F0ED30FC3C0}" presName="childText4" presStyleLbl="solidAlignAcc1" presStyleIdx="3" presStyleCnt="4" custLinFactNeighborY="-1400">
        <dgm:presLayoutVars>
          <dgm:chMax val="0"/>
          <dgm:chPref val="0"/>
          <dgm:bulletEnabled val="1"/>
        </dgm:presLayoutVars>
      </dgm:prSet>
      <dgm:spPr/>
      <dgm:t>
        <a:bodyPr/>
        <a:lstStyle/>
        <a:p>
          <a:endParaRPr lang="en-US"/>
        </a:p>
      </dgm:t>
    </dgm:pt>
  </dgm:ptLst>
  <dgm:cxnLst>
    <dgm:cxn modelId="{FAA33E05-A7A8-4998-818A-FEB8F14F3272}" srcId="{4A80A38D-21CA-44DC-939D-1BD9F6687412}" destId="{900344F3-9F4B-4DED-853C-C56D58C03C32}" srcOrd="2" destOrd="0" parTransId="{9B76FCDF-0B32-408E-A10D-68CC58A27909}" sibTransId="{689188A0-E17C-48AF-8E8F-E4F3FCBB4237}"/>
    <dgm:cxn modelId="{55375236-FE25-475A-B075-AD3F82300BE2}" type="presOf" srcId="{4A80A38D-21CA-44DC-939D-1BD9F6687412}" destId="{CAEE9899-4932-43F3-AFE6-0585BD8D49A1}" srcOrd="0" destOrd="0" presId="urn:microsoft.com/office/officeart/2009/3/layout/IncreasingArrowsProcess"/>
    <dgm:cxn modelId="{CF0B18BA-7BA3-4830-8AAA-6AAEAAF980DC}" type="presOf" srcId="{35A77BED-CD49-421F-8E5A-2CC1573711DA}" destId="{DF4687B5-BC17-4AD6-96FA-D6B132E92317}" srcOrd="0" destOrd="0" presId="urn:microsoft.com/office/officeart/2009/3/layout/IncreasingArrowsProcess"/>
    <dgm:cxn modelId="{FE00F4DE-7061-49C9-A461-AE03927573C7}" srcId="{8EB9F600-1555-40CE-B813-3F0ED30FC3C0}" destId="{AFDBD629-C4DA-41F0-84D9-93C3BA617EA4}" srcOrd="1" destOrd="0" parTransId="{D8A36DC2-3840-4C70-8954-CAB0039374B3}" sibTransId="{1C140631-EB7A-476F-9DA0-542AFFA13312}"/>
    <dgm:cxn modelId="{EBCB5694-B96A-43A8-AA5B-E557AFDF0352}" srcId="{4A80A38D-21CA-44DC-939D-1BD9F6687412}" destId="{8EB9F600-1555-40CE-B813-3F0ED30FC3C0}" srcOrd="3" destOrd="0" parTransId="{BD057481-537C-4584-9416-CA4949CB4B01}" sibTransId="{D1FFF1B3-E751-4FBD-9BF1-7C3F368AC127}"/>
    <dgm:cxn modelId="{BDFE9351-2F33-485E-9A81-53E899AC619B}" type="presOf" srcId="{588FCA11-3ACD-480E-A122-3ECAD8CE5809}" destId="{944461B0-CA79-4673-8F80-9EC73DA13DE8}" srcOrd="0" destOrd="0" presId="urn:microsoft.com/office/officeart/2009/3/layout/IncreasingArrowsProcess"/>
    <dgm:cxn modelId="{4265E26A-B1F9-4508-9AC3-DC2B2A7770DA}" srcId="{8EB9F600-1555-40CE-B813-3F0ED30FC3C0}" destId="{588FCA11-3ACD-480E-A122-3ECAD8CE5809}" srcOrd="0" destOrd="0" parTransId="{6FDCC3CB-E078-48E1-A380-907C5E18015E}" sibTransId="{4255115B-DE04-437A-8D4C-CA15F92C6339}"/>
    <dgm:cxn modelId="{A2CC765E-29E0-43F7-BA3A-23950E358320}" srcId="{4A80A38D-21CA-44DC-939D-1BD9F6687412}" destId="{2268DD41-1042-4B0E-8613-E011D265F505}" srcOrd="0" destOrd="0" parTransId="{53ADFD31-46D5-448B-A86A-FF6D1B8A94F5}" sibTransId="{14A8693C-FDA1-4DD1-A0FB-7BB29BD2CC81}"/>
    <dgm:cxn modelId="{8EA3E787-0278-47E3-9034-D81C87F7DB26}" type="presOf" srcId="{AFDBD629-C4DA-41F0-84D9-93C3BA617EA4}" destId="{944461B0-CA79-4673-8F80-9EC73DA13DE8}" srcOrd="0" destOrd="1" presId="urn:microsoft.com/office/officeart/2009/3/layout/IncreasingArrowsProcess"/>
    <dgm:cxn modelId="{26775CC6-7AF0-403E-9816-7B61E8C7C6B7}" type="presOf" srcId="{EBE7675D-4A8C-43A5-A741-4F1F5DBC5A3A}" destId="{603CD437-1139-4F95-BF4F-FEE724A7F533}" srcOrd="0" destOrd="0" presId="urn:microsoft.com/office/officeart/2009/3/layout/IncreasingArrowsProcess"/>
    <dgm:cxn modelId="{8608283C-C196-437A-9BA0-19A163DF237A}" type="presOf" srcId="{900344F3-9F4B-4DED-853C-C56D58C03C32}" destId="{A5AFB63D-9E10-4BC8-A589-EE4B84DD880C}" srcOrd="0" destOrd="0" presId="urn:microsoft.com/office/officeart/2009/3/layout/IncreasingArrowsProcess"/>
    <dgm:cxn modelId="{1D1E7474-57AE-4138-B0C1-2DA6F640B8F1}" srcId="{35A77BED-CD49-421F-8E5A-2CC1573711DA}" destId="{62F31A14-AB0F-4D86-B763-CEA327CA8FAE}" srcOrd="0" destOrd="0" parTransId="{A4C5DDEF-0A7A-4491-BA30-624AD1570660}" sibTransId="{C8631347-1D48-49B2-AE26-12E9D84F63DA}"/>
    <dgm:cxn modelId="{D501758D-AC31-4C6E-B8AF-FEBB9FF21E22}" type="presOf" srcId="{8EB9F600-1555-40CE-B813-3F0ED30FC3C0}" destId="{BFF026F1-3BCE-43C5-9315-1F33D9878A93}" srcOrd="0" destOrd="0" presId="urn:microsoft.com/office/officeart/2009/3/layout/IncreasingArrowsProcess"/>
    <dgm:cxn modelId="{F216E33C-9FC5-4F87-8A50-62EBF5ED638A}" srcId="{4A80A38D-21CA-44DC-939D-1BD9F6687412}" destId="{35A77BED-CD49-421F-8E5A-2CC1573711DA}" srcOrd="1" destOrd="0" parTransId="{EE110FE7-A867-478C-A1AD-A3E93FA06487}" sibTransId="{CCC70895-1A4B-4057-B8AF-5A7E34DF27FE}"/>
    <dgm:cxn modelId="{910A0E70-7B5F-45C7-B1ED-1537D7575507}" type="presOf" srcId="{2268DD41-1042-4B0E-8613-E011D265F505}" destId="{AE6015EB-4BEC-438A-9B6C-4928137A1BCE}" srcOrd="0" destOrd="0" presId="urn:microsoft.com/office/officeart/2009/3/layout/IncreasingArrowsProcess"/>
    <dgm:cxn modelId="{050311C5-FFA2-4BE0-8D55-5C82A5E01990}" type="presOf" srcId="{6F5599E1-54F3-461D-9AD2-3D2B44C907CD}" destId="{197E43EE-ED26-440B-9A28-792F1C9F86C2}" srcOrd="0" destOrd="0" presId="urn:microsoft.com/office/officeart/2009/3/layout/IncreasingArrowsProcess"/>
    <dgm:cxn modelId="{40BD0A61-0D77-4D7A-A53F-123E04FF724D}" type="presOf" srcId="{62F31A14-AB0F-4D86-B763-CEA327CA8FAE}" destId="{A3B59D90-F450-4E69-829C-C4AA1A821FEA}" srcOrd="0" destOrd="0" presId="urn:microsoft.com/office/officeart/2009/3/layout/IncreasingArrowsProcess"/>
    <dgm:cxn modelId="{28755024-9A40-428C-BE70-078CD9116F69}" srcId="{2268DD41-1042-4B0E-8613-E011D265F505}" destId="{6F5599E1-54F3-461D-9AD2-3D2B44C907CD}" srcOrd="0" destOrd="0" parTransId="{76081343-2CA1-4569-9DF2-29ADD3587B3B}" sibTransId="{5C413E2F-9CB4-474D-8C0B-0A7D86993155}"/>
    <dgm:cxn modelId="{D3BF9AE1-465B-41CC-81C5-0BDE45C02B94}" srcId="{900344F3-9F4B-4DED-853C-C56D58C03C32}" destId="{EBE7675D-4A8C-43A5-A741-4F1F5DBC5A3A}" srcOrd="0" destOrd="0" parTransId="{1C611CB4-3EA8-4E6E-9067-6F67F8489EFB}" sibTransId="{6C3D4CF9-292D-4210-99CE-8E8E42E9F002}"/>
    <dgm:cxn modelId="{AF7AE552-86FB-4D71-B4D6-5F5840428F1B}" type="presParOf" srcId="{CAEE9899-4932-43F3-AFE6-0585BD8D49A1}" destId="{AE6015EB-4BEC-438A-9B6C-4928137A1BCE}" srcOrd="0" destOrd="0" presId="urn:microsoft.com/office/officeart/2009/3/layout/IncreasingArrowsProcess"/>
    <dgm:cxn modelId="{3CE13BFC-BE71-4359-9661-04095540D806}" type="presParOf" srcId="{CAEE9899-4932-43F3-AFE6-0585BD8D49A1}" destId="{197E43EE-ED26-440B-9A28-792F1C9F86C2}" srcOrd="1" destOrd="0" presId="urn:microsoft.com/office/officeart/2009/3/layout/IncreasingArrowsProcess"/>
    <dgm:cxn modelId="{816D03E2-3869-4326-8F7B-34C31265CA66}" type="presParOf" srcId="{CAEE9899-4932-43F3-AFE6-0585BD8D49A1}" destId="{DF4687B5-BC17-4AD6-96FA-D6B132E92317}" srcOrd="2" destOrd="0" presId="urn:microsoft.com/office/officeart/2009/3/layout/IncreasingArrowsProcess"/>
    <dgm:cxn modelId="{F16BB268-325C-4D48-A3A0-7A92C0CCE29E}" type="presParOf" srcId="{CAEE9899-4932-43F3-AFE6-0585BD8D49A1}" destId="{A3B59D90-F450-4E69-829C-C4AA1A821FEA}" srcOrd="3" destOrd="0" presId="urn:microsoft.com/office/officeart/2009/3/layout/IncreasingArrowsProcess"/>
    <dgm:cxn modelId="{C3ABBFFC-8316-49B9-8B51-85EDA3A6E944}" type="presParOf" srcId="{CAEE9899-4932-43F3-AFE6-0585BD8D49A1}" destId="{A5AFB63D-9E10-4BC8-A589-EE4B84DD880C}" srcOrd="4" destOrd="0" presId="urn:microsoft.com/office/officeart/2009/3/layout/IncreasingArrowsProcess"/>
    <dgm:cxn modelId="{758DCF62-05D7-4881-A80D-533711AC20D4}" type="presParOf" srcId="{CAEE9899-4932-43F3-AFE6-0585BD8D49A1}" destId="{603CD437-1139-4F95-BF4F-FEE724A7F533}" srcOrd="5" destOrd="0" presId="urn:microsoft.com/office/officeart/2009/3/layout/IncreasingArrowsProcess"/>
    <dgm:cxn modelId="{A5FB77B7-9E4F-4E9E-BC21-3619D87DCF8A}" type="presParOf" srcId="{CAEE9899-4932-43F3-AFE6-0585BD8D49A1}" destId="{BFF026F1-3BCE-43C5-9315-1F33D9878A93}" srcOrd="6" destOrd="0" presId="urn:microsoft.com/office/officeart/2009/3/layout/IncreasingArrowsProcess"/>
    <dgm:cxn modelId="{61091110-8442-4747-8CA5-720381091059}" type="presParOf" srcId="{CAEE9899-4932-43F3-AFE6-0585BD8D49A1}" destId="{944461B0-CA79-4673-8F80-9EC73DA13DE8}"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EA570-5D26-4395-981D-516EF5F850F6}">
      <dsp:nvSpPr>
        <dsp:cNvPr id="0" name=""/>
        <dsp:cNvSpPr/>
      </dsp:nvSpPr>
      <dsp:spPr>
        <a:xfrm>
          <a:off x="0" y="4502621"/>
          <a:ext cx="87630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321AC-CD21-40D9-AD28-52BFCFD1B96A}">
      <dsp:nvSpPr>
        <dsp:cNvPr id="0" name=""/>
        <dsp:cNvSpPr/>
      </dsp:nvSpPr>
      <dsp:spPr>
        <a:xfrm>
          <a:off x="0" y="2977591"/>
          <a:ext cx="87630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92264-EB02-4FC3-B580-F03EC52342E2}">
      <dsp:nvSpPr>
        <dsp:cNvPr id="0" name=""/>
        <dsp:cNvSpPr/>
      </dsp:nvSpPr>
      <dsp:spPr>
        <a:xfrm>
          <a:off x="0" y="1452561"/>
          <a:ext cx="87630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B58B9-339A-4D78-A710-4C0438F59B59}">
      <dsp:nvSpPr>
        <dsp:cNvPr id="0" name=""/>
        <dsp:cNvSpPr/>
      </dsp:nvSpPr>
      <dsp:spPr>
        <a:xfrm>
          <a:off x="2278379" y="151"/>
          <a:ext cx="6484620" cy="1452409"/>
        </a:xfrm>
        <a:prstGeom prst="rect">
          <a:avLst/>
        </a:prstGeom>
        <a:noFill/>
        <a:ln>
          <a:noFill/>
        </a:ln>
        <a:effectLst/>
      </dsp:spPr>
      <dsp:style>
        <a:lnRef idx="0">
          <a:scrgbClr r="0" g="0" b="0"/>
        </a:lnRef>
        <a:fillRef idx="0">
          <a:scrgbClr r="0" g="0" b="0"/>
        </a:fillRef>
        <a:effectRef idx="0">
          <a:scrgbClr r="0" g="0" b="0"/>
        </a:effectRef>
        <a:fontRef idx="minor"/>
      </dsp:style>
    </dsp:sp>
    <dsp:sp modelId="{210E0ED0-B933-43C9-9510-C3A9CA803D77}">
      <dsp:nvSpPr>
        <dsp:cNvPr id="0" name=""/>
        <dsp:cNvSpPr/>
      </dsp:nvSpPr>
      <dsp:spPr>
        <a:xfrm>
          <a:off x="0" y="151"/>
          <a:ext cx="2278380" cy="145240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Autonomous</a:t>
          </a:r>
          <a:endParaRPr lang="en-US" sz="2100" kern="1200" dirty="0"/>
        </a:p>
      </dsp:txBody>
      <dsp:txXfrm>
        <a:off x="70914" y="71065"/>
        <a:ext cx="2136552" cy="1381495"/>
      </dsp:txXfrm>
    </dsp:sp>
    <dsp:sp modelId="{E32EDB0A-56ED-4CD1-8C4A-129C48E95F9A}">
      <dsp:nvSpPr>
        <dsp:cNvPr id="0" name=""/>
        <dsp:cNvSpPr/>
      </dsp:nvSpPr>
      <dsp:spPr>
        <a:xfrm>
          <a:off x="2278379" y="1525181"/>
          <a:ext cx="6484620" cy="1452409"/>
        </a:xfrm>
        <a:prstGeom prst="rect">
          <a:avLst/>
        </a:prstGeom>
        <a:noFill/>
        <a:ln>
          <a:noFill/>
        </a:ln>
        <a:effectLst/>
      </dsp:spPr>
      <dsp:style>
        <a:lnRef idx="0">
          <a:scrgbClr r="0" g="0" b="0"/>
        </a:lnRef>
        <a:fillRef idx="0">
          <a:scrgbClr r="0" g="0" b="0"/>
        </a:fillRef>
        <a:effectRef idx="0">
          <a:scrgbClr r="0" g="0" b="0"/>
        </a:effectRef>
        <a:fontRef idx="minor"/>
      </dsp:style>
    </dsp:sp>
    <dsp:sp modelId="{03F6014B-FB70-4CEF-BEEF-2C485FD49867}">
      <dsp:nvSpPr>
        <dsp:cNvPr id="0" name=""/>
        <dsp:cNvSpPr/>
      </dsp:nvSpPr>
      <dsp:spPr>
        <a:xfrm>
          <a:off x="0" y="1525181"/>
          <a:ext cx="2278380" cy="145240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Voluntary (Immigrant)</a:t>
          </a:r>
          <a:endParaRPr lang="en-US" sz="2100" kern="1200" dirty="0"/>
        </a:p>
      </dsp:txBody>
      <dsp:txXfrm>
        <a:off x="70914" y="1596095"/>
        <a:ext cx="2136552" cy="1381495"/>
      </dsp:txXfrm>
    </dsp:sp>
    <dsp:sp modelId="{11C2E08A-6AAD-475F-84CE-CF90129176BC}">
      <dsp:nvSpPr>
        <dsp:cNvPr id="0" name=""/>
        <dsp:cNvSpPr/>
      </dsp:nvSpPr>
      <dsp:spPr>
        <a:xfrm>
          <a:off x="2278379" y="3050211"/>
          <a:ext cx="6484620" cy="1452409"/>
        </a:xfrm>
        <a:prstGeom prst="rect">
          <a:avLst/>
        </a:prstGeom>
        <a:noFill/>
        <a:ln>
          <a:noFill/>
        </a:ln>
        <a:effectLst/>
      </dsp:spPr>
      <dsp:style>
        <a:lnRef idx="0">
          <a:scrgbClr r="0" g="0" b="0"/>
        </a:lnRef>
        <a:fillRef idx="0">
          <a:scrgbClr r="0" g="0" b="0"/>
        </a:fillRef>
        <a:effectRef idx="0">
          <a:scrgbClr r="0" g="0" b="0"/>
        </a:effectRef>
        <a:fontRef idx="minor"/>
      </dsp:style>
    </dsp:sp>
    <dsp:sp modelId="{77440196-36B3-420A-9C40-A1BE13BDFEFB}">
      <dsp:nvSpPr>
        <dsp:cNvPr id="0" name=""/>
        <dsp:cNvSpPr/>
      </dsp:nvSpPr>
      <dsp:spPr>
        <a:xfrm>
          <a:off x="0" y="3050211"/>
          <a:ext cx="2278380" cy="145240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Involuntary (Nonimmigrant)</a:t>
          </a:r>
          <a:endParaRPr lang="en-US" sz="2100" kern="1200" dirty="0"/>
        </a:p>
      </dsp:txBody>
      <dsp:txXfrm>
        <a:off x="70914" y="3121125"/>
        <a:ext cx="2136552" cy="1381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15EB-4BEC-438A-9B6C-4928137A1BCE}">
      <dsp:nvSpPr>
        <dsp:cNvPr id="0" name=""/>
        <dsp:cNvSpPr/>
      </dsp:nvSpPr>
      <dsp:spPr>
        <a:xfrm>
          <a:off x="0" y="705954"/>
          <a:ext cx="8610600" cy="125357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99005" numCol="1" spcCol="1270" anchor="ctr" anchorCtr="0">
          <a:noAutofit/>
        </a:bodyPr>
        <a:lstStyle/>
        <a:p>
          <a:pPr lvl="0" algn="l" defTabSz="977900">
            <a:lnSpc>
              <a:spcPct val="90000"/>
            </a:lnSpc>
            <a:spcBef>
              <a:spcPct val="0"/>
            </a:spcBef>
            <a:spcAft>
              <a:spcPct val="35000"/>
            </a:spcAft>
          </a:pPr>
          <a:r>
            <a:rPr lang="en-US" sz="2200" b="1" kern="1200" dirty="0" err="1" smtClean="0"/>
            <a:t>BioEcological</a:t>
          </a:r>
          <a:r>
            <a:rPr lang="en-US" sz="2200" b="1" kern="1200" dirty="0" smtClean="0"/>
            <a:t> Mapping</a:t>
          </a:r>
          <a:endParaRPr lang="en-US" sz="2200" b="1" kern="1200" dirty="0"/>
        </a:p>
      </dsp:txBody>
      <dsp:txXfrm>
        <a:off x="0" y="1019347"/>
        <a:ext cx="8297207" cy="626787"/>
      </dsp:txXfrm>
    </dsp:sp>
    <dsp:sp modelId="{197E43EE-ED26-440B-9A28-792F1C9F86C2}">
      <dsp:nvSpPr>
        <dsp:cNvPr id="0" name=""/>
        <dsp:cNvSpPr/>
      </dsp:nvSpPr>
      <dsp:spPr>
        <a:xfrm>
          <a:off x="0" y="1674693"/>
          <a:ext cx="1984743" cy="23187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1) Dualistic Reflection</a:t>
          </a:r>
        </a:p>
        <a:p>
          <a:pPr lvl="0" algn="l" defTabSz="844550">
            <a:lnSpc>
              <a:spcPct val="90000"/>
            </a:lnSpc>
            <a:spcBef>
              <a:spcPct val="0"/>
            </a:spcBef>
            <a:spcAft>
              <a:spcPct val="35000"/>
            </a:spcAft>
          </a:pPr>
          <a:r>
            <a:rPr lang="en-US" sz="1900" kern="1200" dirty="0" smtClean="0"/>
            <a:t>2) System Evaluation</a:t>
          </a:r>
        </a:p>
        <a:p>
          <a:pPr lvl="0" algn="l" defTabSz="844550">
            <a:lnSpc>
              <a:spcPct val="90000"/>
            </a:lnSpc>
            <a:spcBef>
              <a:spcPct val="0"/>
            </a:spcBef>
            <a:spcAft>
              <a:spcPct val="35000"/>
            </a:spcAft>
          </a:pPr>
          <a:r>
            <a:rPr lang="en-US" sz="1900" kern="1200" dirty="0" smtClean="0"/>
            <a:t>3) Hierarchical Forces</a:t>
          </a:r>
          <a:endParaRPr lang="en-US" sz="1900" kern="1200" dirty="0"/>
        </a:p>
      </dsp:txBody>
      <dsp:txXfrm>
        <a:off x="0" y="1674693"/>
        <a:ext cx="1984743" cy="2318734"/>
      </dsp:txXfrm>
    </dsp:sp>
    <dsp:sp modelId="{DF4687B5-BC17-4AD6-96FA-D6B132E92317}">
      <dsp:nvSpPr>
        <dsp:cNvPr id="0" name=""/>
        <dsp:cNvSpPr/>
      </dsp:nvSpPr>
      <dsp:spPr>
        <a:xfrm>
          <a:off x="1984743" y="1105725"/>
          <a:ext cx="6625856" cy="125357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99005" numCol="1" spcCol="1270" anchor="ctr" anchorCtr="0">
          <a:noAutofit/>
        </a:bodyPr>
        <a:lstStyle/>
        <a:p>
          <a:pPr lvl="0" algn="l" defTabSz="977900">
            <a:lnSpc>
              <a:spcPct val="90000"/>
            </a:lnSpc>
            <a:spcBef>
              <a:spcPct val="0"/>
            </a:spcBef>
            <a:spcAft>
              <a:spcPct val="35000"/>
            </a:spcAft>
          </a:pPr>
          <a:r>
            <a:rPr lang="en-US" sz="2200" b="1" kern="1200" dirty="0" smtClean="0"/>
            <a:t>Social Locating</a:t>
          </a:r>
          <a:endParaRPr lang="en-US" sz="2200" b="1" kern="1200" dirty="0"/>
        </a:p>
      </dsp:txBody>
      <dsp:txXfrm>
        <a:off x="1984743" y="1419118"/>
        <a:ext cx="6312463" cy="626787"/>
      </dsp:txXfrm>
    </dsp:sp>
    <dsp:sp modelId="{A3B59D90-F450-4E69-829C-C4AA1A821FEA}">
      <dsp:nvSpPr>
        <dsp:cNvPr id="0" name=""/>
        <dsp:cNvSpPr/>
      </dsp:nvSpPr>
      <dsp:spPr>
        <a:xfrm>
          <a:off x="1984743" y="2084813"/>
          <a:ext cx="1984743" cy="22596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1)Comparative Force Analysis</a:t>
          </a:r>
        </a:p>
        <a:p>
          <a:pPr lvl="0" algn="l" defTabSz="844550">
            <a:lnSpc>
              <a:spcPct val="90000"/>
            </a:lnSpc>
            <a:spcBef>
              <a:spcPct val="0"/>
            </a:spcBef>
            <a:spcAft>
              <a:spcPct val="35000"/>
            </a:spcAft>
          </a:pPr>
          <a:r>
            <a:rPr lang="en-US" sz="1900" kern="1200" dirty="0" smtClean="0"/>
            <a:t>2) Context Analysis (local, state, national, international)</a:t>
          </a:r>
          <a:endParaRPr lang="en-US" sz="1900" kern="1200" dirty="0"/>
        </a:p>
      </dsp:txBody>
      <dsp:txXfrm>
        <a:off x="1984743" y="2084813"/>
        <a:ext cx="1984743" cy="2259632"/>
      </dsp:txXfrm>
    </dsp:sp>
    <dsp:sp modelId="{A5AFB63D-9E10-4BC8-A589-EE4B84DD880C}">
      <dsp:nvSpPr>
        <dsp:cNvPr id="0" name=""/>
        <dsp:cNvSpPr/>
      </dsp:nvSpPr>
      <dsp:spPr>
        <a:xfrm>
          <a:off x="3969486" y="1523435"/>
          <a:ext cx="4641113" cy="125357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99005" numCol="1" spcCol="1270" anchor="ctr" anchorCtr="0">
          <a:noAutofit/>
        </a:bodyPr>
        <a:lstStyle/>
        <a:p>
          <a:pPr lvl="0" algn="l" defTabSz="977900">
            <a:lnSpc>
              <a:spcPct val="90000"/>
            </a:lnSpc>
            <a:spcBef>
              <a:spcPct val="0"/>
            </a:spcBef>
            <a:spcAft>
              <a:spcPct val="35000"/>
            </a:spcAft>
          </a:pPr>
          <a:r>
            <a:rPr lang="en-US" sz="2200" b="1" kern="1200" dirty="0" smtClean="0"/>
            <a:t>Identifying Intersections</a:t>
          </a:r>
          <a:endParaRPr lang="en-US" sz="2200" b="1" kern="1200" dirty="0"/>
        </a:p>
      </dsp:txBody>
      <dsp:txXfrm>
        <a:off x="3969486" y="1836828"/>
        <a:ext cx="4327720" cy="626787"/>
      </dsp:txXfrm>
    </dsp:sp>
    <dsp:sp modelId="{603CD437-1139-4F95-BF4F-FEE724A7F533}">
      <dsp:nvSpPr>
        <dsp:cNvPr id="0" name=""/>
        <dsp:cNvSpPr/>
      </dsp:nvSpPr>
      <dsp:spPr>
        <a:xfrm>
          <a:off x="3969486" y="2502513"/>
          <a:ext cx="1984743" cy="227474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1) Additive Oppressed and/or Marginalized Identities</a:t>
          </a:r>
        </a:p>
        <a:p>
          <a:pPr lvl="0" algn="l" defTabSz="844550">
            <a:lnSpc>
              <a:spcPct val="90000"/>
            </a:lnSpc>
            <a:spcBef>
              <a:spcPct val="0"/>
            </a:spcBef>
            <a:spcAft>
              <a:spcPct val="35000"/>
            </a:spcAft>
          </a:pPr>
          <a:r>
            <a:rPr lang="en-US" sz="1900" kern="1200" dirty="0" smtClean="0"/>
            <a:t>2) Contextualize Daily Struggles</a:t>
          </a:r>
          <a:endParaRPr lang="en-US" sz="1900" kern="1200" dirty="0"/>
        </a:p>
      </dsp:txBody>
      <dsp:txXfrm>
        <a:off x="3969486" y="2502513"/>
        <a:ext cx="1984743" cy="2274741"/>
      </dsp:txXfrm>
    </dsp:sp>
    <dsp:sp modelId="{BFF026F1-3BCE-43C5-9315-1F33D9878A93}">
      <dsp:nvSpPr>
        <dsp:cNvPr id="0" name=""/>
        <dsp:cNvSpPr/>
      </dsp:nvSpPr>
      <dsp:spPr>
        <a:xfrm>
          <a:off x="5954229" y="1941145"/>
          <a:ext cx="2656370" cy="1253573"/>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99005" numCol="1" spcCol="1270" anchor="ctr" anchorCtr="0">
          <a:noAutofit/>
        </a:bodyPr>
        <a:lstStyle/>
        <a:p>
          <a:pPr lvl="0" algn="l" defTabSz="977900">
            <a:lnSpc>
              <a:spcPct val="90000"/>
            </a:lnSpc>
            <a:spcBef>
              <a:spcPct val="0"/>
            </a:spcBef>
            <a:spcAft>
              <a:spcPct val="35000"/>
            </a:spcAft>
          </a:pPr>
          <a:r>
            <a:rPr lang="en-US" sz="2200" b="1" kern="1200" dirty="0" err="1" smtClean="0"/>
            <a:t>Minoritization</a:t>
          </a:r>
          <a:endParaRPr lang="en-US" sz="2200" b="1" kern="1200" dirty="0"/>
        </a:p>
      </dsp:txBody>
      <dsp:txXfrm>
        <a:off x="5954229" y="2254538"/>
        <a:ext cx="2342977" cy="626787"/>
      </dsp:txXfrm>
    </dsp:sp>
    <dsp:sp modelId="{944461B0-CA79-4673-8F80-9EC73DA13DE8}">
      <dsp:nvSpPr>
        <dsp:cNvPr id="0" name=""/>
        <dsp:cNvSpPr/>
      </dsp:nvSpPr>
      <dsp:spPr>
        <a:xfrm>
          <a:off x="5954229" y="2909886"/>
          <a:ext cx="2002825" cy="23014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1) Social Realities of Identified Status</a:t>
          </a:r>
          <a:endParaRPr lang="en-US" sz="1900" kern="1200" dirty="0"/>
        </a:p>
        <a:p>
          <a:pPr lvl="0" algn="l" defTabSz="844550">
            <a:lnSpc>
              <a:spcPct val="90000"/>
            </a:lnSpc>
            <a:spcBef>
              <a:spcPct val="0"/>
            </a:spcBef>
            <a:spcAft>
              <a:spcPct val="35000"/>
            </a:spcAft>
          </a:pPr>
          <a:r>
            <a:rPr lang="en-US" sz="1900" kern="1200" dirty="0" smtClean="0"/>
            <a:t>2) Intergroup vs. Intragroup dynamics</a:t>
          </a:r>
          <a:endParaRPr lang="en-US" sz="1900" kern="1200" dirty="0"/>
        </a:p>
      </dsp:txBody>
      <dsp:txXfrm>
        <a:off x="5954229" y="2909886"/>
        <a:ext cx="2002825" cy="230140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27469475-AC05-42F9-910D-C482464BD4ED}" type="datetimeFigureOut">
              <a:rPr lang="en-US" smtClean="0"/>
              <a:t>9/28/17</a:t>
            </a:fld>
            <a:endParaRPr lang="en-US"/>
          </a:p>
        </p:txBody>
      </p:sp>
      <p:sp>
        <p:nvSpPr>
          <p:cNvPr id="4" name="Footer Placeholder 3"/>
          <p:cNvSpPr>
            <a:spLocks noGrp="1"/>
          </p:cNvSpPr>
          <p:nvPr>
            <p:ph type="ftr" sz="quarter" idx="2"/>
          </p:nvPr>
        </p:nvSpPr>
        <p:spPr>
          <a:xfrm>
            <a:off x="0" y="8830627"/>
            <a:ext cx="3038372" cy="465773"/>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0BD75A41-CA18-477A-AAC6-F93B13EAB5E4}" type="slidenum">
              <a:rPr lang="en-US" smtClean="0"/>
              <a:t>‹#›</a:t>
            </a:fld>
            <a:endParaRPr lang="en-US"/>
          </a:p>
        </p:txBody>
      </p:sp>
    </p:spTree>
    <p:extLst>
      <p:ext uri="{BB962C8B-B14F-4D97-AF65-F5344CB8AC3E}">
        <p14:creationId xmlns:p14="http://schemas.microsoft.com/office/powerpoint/2010/main" val="179485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B6A8F229-82B3-471D-814E-A7E89A591715}" type="datetimeFigureOut">
              <a:rPr lang="en-US" smtClean="0"/>
              <a:t>9/28/17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F9798379-EB52-486E-8CB1-896EFDE77888}" type="slidenum">
              <a:rPr lang="en-US" smtClean="0"/>
              <a:t>‹#›</a:t>
            </a:fld>
            <a:endParaRPr lang="en-US"/>
          </a:p>
        </p:txBody>
      </p:sp>
    </p:spTree>
    <p:extLst>
      <p:ext uri="{BB962C8B-B14F-4D97-AF65-F5344CB8AC3E}">
        <p14:creationId xmlns:p14="http://schemas.microsoft.com/office/powerpoint/2010/main" val="156877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11175"/>
            <a:ext cx="3189288" cy="2392363"/>
          </a:xfrm>
        </p:spPr>
      </p:sp>
      <p:sp>
        <p:nvSpPr>
          <p:cNvPr id="3" name="Notes Placeholder 2"/>
          <p:cNvSpPr>
            <a:spLocks noGrp="1"/>
          </p:cNvSpPr>
          <p:nvPr>
            <p:ph type="body" idx="1"/>
          </p:nvPr>
        </p:nvSpPr>
        <p:spPr/>
        <p:txBody>
          <a:bodyPr>
            <a:normAutofit/>
          </a:bodyPr>
          <a:lstStyle/>
          <a:p>
            <a:endParaRPr lang="en-US" dirty="0"/>
          </a:p>
          <a:p>
            <a:pPr defTabSz="931717">
              <a:lnSpc>
                <a:spcPct val="90000"/>
              </a:lnSpc>
              <a:spcAft>
                <a:spcPts val="611"/>
              </a:spcAft>
              <a:defRPr/>
            </a:pPr>
            <a:endParaRPr lang="en-US" sz="1400" dirty="0"/>
          </a:p>
          <a:p>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Intersectionality reinforces</a:t>
            </a:r>
            <a:r>
              <a:rPr lang="en-US" baseline="0" dirty="0" smtClean="0"/>
              <a:t> that we are multi-layered beings. This quote by Audre Lorde says it all, “There is no such thing as a single-issue struggle because we do not live single-issue lives.” </a:t>
            </a:r>
          </a:p>
          <a:p>
            <a:endParaRPr lang="en-US" baseline="0" dirty="0" smtClean="0"/>
          </a:p>
          <a:p>
            <a:r>
              <a:rPr lang="en-US" baseline="0" dirty="0" smtClean="0"/>
              <a:t>What is especially important about intersectionality is some statuses override the privilege of other attributes. </a:t>
            </a:r>
          </a:p>
          <a:p>
            <a:endParaRPr lang="en-US" baseline="0" dirty="0" smtClean="0"/>
          </a:p>
          <a:p>
            <a:r>
              <a:rPr lang="en-US" baseline="0" dirty="0" smtClean="0"/>
              <a:t>”The recognition of multiple interlocking identities that are defined in terms of relative sociocultural power and privilege and shape peoples’ individual and collective identities and experiences”</a:t>
            </a:r>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10</a:t>
            </a:fld>
            <a:endParaRPr lang="en-US"/>
          </a:p>
        </p:txBody>
      </p:sp>
    </p:spTree>
    <p:extLst>
      <p:ext uri="{BB962C8B-B14F-4D97-AF65-F5344CB8AC3E}">
        <p14:creationId xmlns:p14="http://schemas.microsoft.com/office/powerpoint/2010/main" val="323380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11</a:t>
            </a:fld>
            <a:endParaRPr lang="en-US"/>
          </a:p>
        </p:txBody>
      </p:sp>
    </p:spTree>
    <p:extLst>
      <p:ext uri="{BB962C8B-B14F-4D97-AF65-F5344CB8AC3E}">
        <p14:creationId xmlns:p14="http://schemas.microsoft.com/office/powerpoint/2010/main" val="255563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Autonomous: Amish </a:t>
            </a:r>
            <a:r>
              <a:rPr lang="en-US" baseline="0" dirty="0" err="1" smtClean="0"/>
              <a:t>Rumspringa</a:t>
            </a:r>
            <a:r>
              <a:rPr lang="en-US" baseline="0" dirty="0" smtClean="0"/>
              <a:t>. They can change their clothing and fit into the </a:t>
            </a:r>
            <a:r>
              <a:rPr lang="en-US" baseline="0" dirty="0" err="1" smtClean="0"/>
              <a:t>majoritized</a:t>
            </a:r>
            <a:r>
              <a:rPr lang="en-US" baseline="0" dirty="0" smtClean="0"/>
              <a:t> groups. They “pass.”</a:t>
            </a:r>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12</a:t>
            </a:fld>
            <a:endParaRPr lang="en-US"/>
          </a:p>
        </p:txBody>
      </p:sp>
    </p:spTree>
    <p:extLst>
      <p:ext uri="{BB962C8B-B14F-4D97-AF65-F5344CB8AC3E}">
        <p14:creationId xmlns:p14="http://schemas.microsoft.com/office/powerpoint/2010/main" val="2448483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a:t>
            </a:r>
            <a:r>
              <a:rPr lang="en-US" baseline="0" dirty="0" smtClean="0"/>
              <a:t> the eco-location model calls for dualistic reflection. The first step in culturally holistic viewpoints is the recognition that I am most likely harboring unconscious bias that is impairing my ability to fully eco-locate the consumer. </a:t>
            </a:r>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13</a:t>
            </a:fld>
            <a:endParaRPr lang="en-US"/>
          </a:p>
        </p:txBody>
      </p:sp>
    </p:spTree>
    <p:extLst>
      <p:ext uri="{BB962C8B-B14F-4D97-AF65-F5344CB8AC3E}">
        <p14:creationId xmlns:p14="http://schemas.microsoft.com/office/powerpoint/2010/main" val="105391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into groups. </a:t>
            </a:r>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14</a:t>
            </a:fld>
            <a:endParaRPr lang="en-US"/>
          </a:p>
        </p:txBody>
      </p:sp>
    </p:spTree>
    <p:extLst>
      <p:ext uri="{BB962C8B-B14F-4D97-AF65-F5344CB8AC3E}">
        <p14:creationId xmlns:p14="http://schemas.microsoft.com/office/powerpoint/2010/main" val="322933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15</a:t>
            </a:fld>
            <a:endParaRPr lang="en-US"/>
          </a:p>
        </p:txBody>
      </p:sp>
    </p:spTree>
    <p:extLst>
      <p:ext uri="{BB962C8B-B14F-4D97-AF65-F5344CB8AC3E}">
        <p14:creationId xmlns:p14="http://schemas.microsoft.com/office/powerpoint/2010/main" val="152538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16</a:t>
            </a:fld>
            <a:endParaRPr lang="en-US"/>
          </a:p>
        </p:txBody>
      </p:sp>
    </p:spTree>
    <p:extLst>
      <p:ext uri="{BB962C8B-B14F-4D97-AF65-F5344CB8AC3E}">
        <p14:creationId xmlns:p14="http://schemas.microsoft.com/office/powerpoint/2010/main" val="360418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17</a:t>
            </a:fld>
            <a:endParaRPr lang="en-US"/>
          </a:p>
        </p:txBody>
      </p:sp>
    </p:spTree>
    <p:extLst>
      <p:ext uri="{BB962C8B-B14F-4D97-AF65-F5344CB8AC3E}">
        <p14:creationId xmlns:p14="http://schemas.microsoft.com/office/powerpoint/2010/main" val="369022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2</a:t>
            </a:fld>
            <a:endParaRPr lang="en-US"/>
          </a:p>
        </p:txBody>
      </p:sp>
    </p:spTree>
    <p:extLst>
      <p:ext uri="{BB962C8B-B14F-4D97-AF65-F5344CB8AC3E}">
        <p14:creationId xmlns:p14="http://schemas.microsoft.com/office/powerpoint/2010/main" val="84818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goal of this session is to offer tools for you to use as you encounter the increasingly diverse and complex student population entering higher education. We want to bridge the gap in communication. We</a:t>
            </a:r>
            <a:r>
              <a:rPr lang="en-US" baseline="0" dirty="0" smtClean="0"/>
              <a:t> recognize that you have been advising students for many years and we hope to add to your toolkit.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798379-EB52-486E-8CB1-896EFDE77888}" type="slidenum">
              <a:rPr lang="en-US" smtClean="0"/>
              <a:t>3</a:t>
            </a:fld>
            <a:endParaRPr lang="en-US"/>
          </a:p>
        </p:txBody>
      </p:sp>
    </p:spTree>
    <p:extLst>
      <p:ext uri="{BB962C8B-B14F-4D97-AF65-F5344CB8AC3E}">
        <p14:creationId xmlns:p14="http://schemas.microsoft.com/office/powerpoint/2010/main" val="49372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study primers</a:t>
            </a:r>
            <a:r>
              <a:rPr lang="en-US" baseline="0" dirty="0" smtClean="0"/>
              <a:t> are designed to give you a sense of the students who attend the university and the complexity of their issues and attributes. </a:t>
            </a:r>
            <a:endParaRPr lang="en-US" dirty="0" smtClean="0"/>
          </a:p>
          <a:p>
            <a:endParaRPr lang="en-US" dirty="0" smtClean="0"/>
          </a:p>
          <a:p>
            <a:r>
              <a:rPr lang="en-US" dirty="0" smtClean="0"/>
              <a:t>These</a:t>
            </a:r>
            <a:r>
              <a:rPr lang="en-US" baseline="0" dirty="0" smtClean="0"/>
              <a:t> are snippets from the full case studies but we can see the depth of individuals. The layers.  So then what is eco-location?</a:t>
            </a:r>
            <a:endParaRPr lang="en-US" dirty="0" smtClean="0"/>
          </a:p>
        </p:txBody>
      </p:sp>
      <p:sp>
        <p:nvSpPr>
          <p:cNvPr id="4" name="Slide Number Placeholder 3"/>
          <p:cNvSpPr>
            <a:spLocks noGrp="1"/>
          </p:cNvSpPr>
          <p:nvPr>
            <p:ph type="sldNum" sz="quarter" idx="10"/>
          </p:nvPr>
        </p:nvSpPr>
        <p:spPr/>
        <p:txBody>
          <a:bodyPr/>
          <a:lstStyle/>
          <a:p>
            <a:fld id="{F9798379-EB52-486E-8CB1-896EFDE77888}" type="slidenum">
              <a:rPr lang="en-US" smtClean="0"/>
              <a:t>4</a:t>
            </a:fld>
            <a:endParaRPr lang="en-US"/>
          </a:p>
        </p:txBody>
      </p:sp>
    </p:spTree>
    <p:extLst>
      <p:ext uri="{BB962C8B-B14F-4D97-AF65-F5344CB8AC3E}">
        <p14:creationId xmlns:p14="http://schemas.microsoft.com/office/powerpoint/2010/main" val="63049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Echo-location</a:t>
            </a:r>
            <a:r>
              <a:rPr lang="en-US" b="0" i="0" baseline="0" dirty="0" smtClean="0"/>
              <a:t> can be found in the animal world. Creatures like bats, dolphins, whales, send out signals which then hit an object and bounce back to the originator. These sound waves are unique in that they tell the animal how far away an object is and how its shaped.</a:t>
            </a:r>
          </a:p>
          <a:p>
            <a:endParaRPr lang="en-US" b="0" i="0" baseline="0" dirty="0" smtClean="0"/>
          </a:p>
          <a:p>
            <a:r>
              <a:rPr lang="en-US" b="0" i="0" baseline="0" dirty="0" smtClean="0"/>
              <a:t>Tying </a:t>
            </a:r>
            <a:r>
              <a:rPr lang="en-US" b="0" i="0" baseline="0" dirty="0" smtClean="0"/>
              <a:t>this to the higher education context, </a:t>
            </a:r>
            <a:r>
              <a:rPr lang="en-US" b="0" i="0" baseline="0" dirty="0" smtClean="0"/>
              <a:t>(adapted </a:t>
            </a:r>
            <a:r>
              <a:rPr lang="en-US" b="0" i="0" baseline="0" dirty="0" smtClean="0"/>
              <a:t>definition). To break that down, eco-location is a communicative process which strives to reveal identities, visible or invisible, and their intersections using a dualistic reflection to provide a holistic view of the subject. </a:t>
            </a:r>
          </a:p>
          <a:p>
            <a:endParaRPr lang="en-US" b="0" i="0" baseline="0" dirty="0" smtClean="0"/>
          </a:p>
          <a:p>
            <a:r>
              <a:rPr lang="en-US" b="0" i="0" baseline="0" dirty="0" smtClean="0"/>
              <a:t>Dualistic reflection in this model is critical because we are contextualizing our own visible and invisible identities and we need to be aware of how those identities are impacting how we view others. </a:t>
            </a:r>
          </a:p>
          <a:p>
            <a:endParaRPr lang="en-US" b="0" i="0" dirty="0" smtClean="0"/>
          </a:p>
          <a:p>
            <a:r>
              <a:rPr lang="en-US" b="1" i="1" dirty="0" smtClean="0"/>
              <a:t>Dualism</a:t>
            </a:r>
            <a:r>
              <a:rPr lang="en-US" b="1" i="1" dirty="0"/>
              <a:t>:</a:t>
            </a:r>
          </a:p>
          <a:p>
            <a:r>
              <a:rPr lang="en-US" b="1" i="1" dirty="0"/>
              <a:t>1</a:t>
            </a:r>
            <a:r>
              <a:rPr lang="en-US" b="1" dirty="0"/>
              <a:t>:</a:t>
            </a:r>
            <a:r>
              <a:rPr lang="en-US" dirty="0"/>
              <a:t>  a theory that considers reality to consist of two irreducible elements or modes</a:t>
            </a:r>
          </a:p>
          <a:p>
            <a:r>
              <a:rPr lang="en-US" b="1" i="1" dirty="0"/>
              <a:t>2</a:t>
            </a:r>
            <a:r>
              <a:rPr lang="en-US" b="1" dirty="0"/>
              <a:t>:</a:t>
            </a:r>
            <a:r>
              <a:rPr lang="en-US" dirty="0"/>
              <a:t>  the quality or state of being dual or of having a dual nature</a:t>
            </a:r>
          </a:p>
          <a:p>
            <a:endParaRPr lang="en-US" dirty="0"/>
          </a:p>
          <a:p>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5</a:t>
            </a:fld>
            <a:endParaRPr lang="en-US"/>
          </a:p>
        </p:txBody>
      </p:sp>
    </p:spTree>
    <p:extLst>
      <p:ext uri="{BB962C8B-B14F-4D97-AF65-F5344CB8AC3E}">
        <p14:creationId xmlns:p14="http://schemas.microsoft.com/office/powerpoint/2010/main" val="48786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smtClean="0"/>
              <a:t>As we</a:t>
            </a:r>
            <a:r>
              <a:rPr lang="en-US" baseline="0" dirty="0" smtClean="0"/>
              <a:t> reflect upon ourselves, we need to acknowledge that if we are breathing, we are biased. </a:t>
            </a:r>
            <a:endParaRPr lang="en-US" dirty="0" smtClean="0"/>
          </a:p>
          <a:p>
            <a:pPr defTabSz="916503">
              <a:defRPr/>
            </a:pPr>
            <a:r>
              <a:rPr lang="en-US" dirty="0" smtClean="0"/>
              <a:t>Bias </a:t>
            </a:r>
            <a:r>
              <a:rPr lang="en-US" dirty="0"/>
              <a:t>Example Case: A man and his son get on an airplane. The plane takes off and shortly thereafter is hit by a tremendous storm, which causes a crash landing. The father is killed instantly, but, miraculously, the son is injured but survives. An ambulance rushes him from the scene to the local hospital, where he is immediately taken to the operating room. After the boy is prepped for surgery, the surgeon approaches the operating table but then stops suddenly and says, “I can’t operate on this boy---he is my son!” Who is the surgeon? (xix)</a:t>
            </a:r>
          </a:p>
          <a:p>
            <a:endParaRPr lang="en-US" dirty="0" smtClean="0"/>
          </a:p>
          <a:p>
            <a:r>
              <a:rPr lang="en-US" dirty="0"/>
              <a:t>“We are constantly making decisions that are influenced by unconscious biases. In fact, even when our biases seem conscious, they may be influenced by a pattern of unconscious assumptions that we have absorbed throughout our lives. It is like a polluted river. We may do everything we can to clean the river as it flows downstream, without having any consciousness about the pollutants that are being </a:t>
            </a:r>
            <a:r>
              <a:rPr lang="en-US" dirty="0" smtClean="0"/>
              <a:t>dumped </a:t>
            </a:r>
            <a:r>
              <a:rPr lang="en-US" dirty="0"/>
              <a:t>in it by a factory or sewage plant upstream.”</a:t>
            </a:r>
          </a:p>
        </p:txBody>
      </p:sp>
      <p:sp>
        <p:nvSpPr>
          <p:cNvPr id="4" name="Slide Number Placeholder 3"/>
          <p:cNvSpPr>
            <a:spLocks noGrp="1"/>
          </p:cNvSpPr>
          <p:nvPr>
            <p:ph type="sldNum" sz="quarter" idx="10"/>
          </p:nvPr>
        </p:nvSpPr>
        <p:spPr/>
        <p:txBody>
          <a:bodyPr/>
          <a:lstStyle/>
          <a:p>
            <a:fld id="{CEA1397A-718E-49EE-BA52-01A98CE7E341}" type="slidenum">
              <a:rPr lang="en-US" smtClean="0"/>
              <a:t>6</a:t>
            </a:fld>
            <a:endParaRPr lang="en-US"/>
          </a:p>
        </p:txBody>
      </p:sp>
    </p:spTree>
    <p:extLst>
      <p:ext uri="{BB962C8B-B14F-4D97-AF65-F5344CB8AC3E}">
        <p14:creationId xmlns:p14="http://schemas.microsoft.com/office/powerpoint/2010/main" val="6877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a:t>
            </a:r>
            <a:r>
              <a:rPr lang="en-US" baseline="0" dirty="0" smtClean="0"/>
              <a:t> the eco-location model calls for dualistic reflection. The first step in culturally holistic viewpoints is the recognition that I am most likely harboring unconscious bias that is impairing my ability to fully eco-locate the consumer. </a:t>
            </a:r>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7</a:t>
            </a:fld>
            <a:endParaRPr lang="en-US"/>
          </a:p>
        </p:txBody>
      </p:sp>
    </p:spTree>
    <p:extLst>
      <p:ext uri="{BB962C8B-B14F-4D97-AF65-F5344CB8AC3E}">
        <p14:creationId xmlns:p14="http://schemas.microsoft.com/office/powerpoint/2010/main" val="261905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day, we all have </a:t>
            </a:r>
            <a:r>
              <a:rPr lang="en-US" dirty="0" smtClean="0"/>
              <a:t>information coming at us all at once and the filters we use to sort through and make sense of that</a:t>
            </a:r>
            <a:r>
              <a:rPr lang="en-US" baseline="0" dirty="0" smtClean="0"/>
              <a:t> information shapes our bias. It is our social location which defines the filters we use everyday.  </a:t>
            </a:r>
          </a:p>
          <a:p>
            <a:endParaRPr lang="en-US" baseline="0" dirty="0" smtClean="0"/>
          </a:p>
          <a:p>
            <a:r>
              <a:rPr lang="en-US" baseline="0" dirty="0" smtClean="0"/>
              <a:t>Social location is where we are positioned in society and in history based on these attributes. Gender, race, socioeconomic status, ability, sexual orientation, etc. all come together to determine where we are situated in relation to one another and how we view the world. </a:t>
            </a:r>
          </a:p>
          <a:p>
            <a:endParaRPr lang="en-US" baseline="0" dirty="0" smtClean="0"/>
          </a:p>
          <a:p>
            <a:r>
              <a:rPr lang="en-US" baseline="0" dirty="0" smtClean="0"/>
              <a:t>For example, this graphic. How differently do you think each of these individuals view the world. Top corner represents the top 1% of the population would occupy 43% of the land. The next 9% would occupy 40% of the land. The bottom 90% of the population would only occupy 17% of the land. </a:t>
            </a:r>
          </a:p>
          <a:p>
            <a:endParaRPr lang="en-US" dirty="0" smtClean="0"/>
          </a:p>
          <a:p>
            <a:r>
              <a:rPr lang="en-US" dirty="0" smtClean="0"/>
              <a:t>Especially important today is this social context. </a:t>
            </a:r>
          </a:p>
          <a:p>
            <a:endParaRPr lang="en-US" dirty="0" smtClean="0"/>
          </a:p>
          <a:p>
            <a:r>
              <a:rPr lang="en-US" dirty="0" smtClean="0"/>
              <a:t>Our ‘location’ is embedded in relations of hierarchy within a multiplicity of specific situational and </a:t>
            </a:r>
            <a:r>
              <a:rPr lang="en-US" dirty="0" err="1" smtClean="0"/>
              <a:t>conjunctural</a:t>
            </a:r>
            <a:r>
              <a:rPr lang="en-US" dirty="0" smtClean="0"/>
              <a:t> spheres… [which determine] broader landscape[s] of power which is productive of social divisions and does not remain fixed on the manifestations of the latter</a:t>
            </a:r>
            <a:r>
              <a:rPr lang="en-US" dirty="0"/>
              <a:t>.</a:t>
            </a:r>
            <a:endParaRPr lang="en-US" dirty="0" smtClean="0"/>
          </a:p>
        </p:txBody>
      </p:sp>
      <p:sp>
        <p:nvSpPr>
          <p:cNvPr id="4" name="Slide Number Placeholder 3"/>
          <p:cNvSpPr>
            <a:spLocks noGrp="1"/>
          </p:cNvSpPr>
          <p:nvPr>
            <p:ph type="sldNum" sz="quarter" idx="10"/>
          </p:nvPr>
        </p:nvSpPr>
        <p:spPr/>
        <p:txBody>
          <a:bodyPr/>
          <a:lstStyle/>
          <a:p>
            <a:fld id="{F9798379-EB52-486E-8CB1-896EFDE77888}" type="slidenum">
              <a:rPr lang="en-US" smtClean="0"/>
              <a:t>8</a:t>
            </a:fld>
            <a:endParaRPr lang="en-US"/>
          </a:p>
        </p:txBody>
      </p:sp>
    </p:spTree>
    <p:extLst>
      <p:ext uri="{BB962C8B-B14F-4D97-AF65-F5344CB8AC3E}">
        <p14:creationId xmlns:p14="http://schemas.microsoft.com/office/powerpoint/2010/main" val="70385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Bronfenbrenner’s bio-ecological</a:t>
            </a:r>
            <a:r>
              <a:rPr lang="en-US" baseline="0" dirty="0" smtClean="0"/>
              <a:t> model applies context to development theory.</a:t>
            </a:r>
          </a:p>
          <a:p>
            <a:endParaRPr lang="en-US" baseline="0" dirty="0" smtClean="0"/>
          </a:p>
          <a:p>
            <a:r>
              <a:rPr lang="en-US" baseline="0" dirty="0" smtClean="0"/>
              <a:t>Starting with the individual, the first layer is the microsystem. These are direct interactions with the immediate environment. For example, family, friends, school. I want to point out, these interactions and relationships are more salient for some individuals. There could be a cultural piece to that. For students in a university environment, that could be roommates. </a:t>
            </a:r>
          </a:p>
          <a:p>
            <a:endParaRPr lang="en-US" baseline="0" dirty="0" smtClean="0"/>
          </a:p>
          <a:p>
            <a:r>
              <a:rPr lang="en-US" baseline="0" dirty="0" smtClean="0"/>
              <a:t>The mesosystem is the bridge that connects the inner to the outer systems. For example, communities surrounding the university. They are not part of the microsystems but impact students’ experiences at Penn State.</a:t>
            </a:r>
          </a:p>
          <a:p>
            <a:endParaRPr lang="en-US" baseline="0" dirty="0" smtClean="0"/>
          </a:p>
          <a:p>
            <a:r>
              <a:rPr lang="en-US" baseline="0" dirty="0" smtClean="0"/>
              <a:t>The </a:t>
            </a:r>
            <a:r>
              <a:rPr lang="en-US" baseline="0" dirty="0" err="1" smtClean="0"/>
              <a:t>exosystem</a:t>
            </a:r>
            <a:r>
              <a:rPr lang="en-US" baseline="0" dirty="0" smtClean="0"/>
              <a:t> influences the individual indirectly. Mass media, laws. That could be changes instituted at the university that impact a student. </a:t>
            </a:r>
          </a:p>
          <a:p>
            <a:endParaRPr lang="en-US" baseline="0" dirty="0" smtClean="0"/>
          </a:p>
          <a:p>
            <a:r>
              <a:rPr lang="en-US" baseline="0" dirty="0" smtClean="0"/>
              <a:t>The </a:t>
            </a:r>
            <a:r>
              <a:rPr lang="en-US" baseline="0" dirty="0" err="1" smtClean="0"/>
              <a:t>macrosystem</a:t>
            </a:r>
            <a:r>
              <a:rPr lang="en-US" baseline="0" dirty="0" smtClean="0"/>
              <a:t> is the overarching bubble that includes norms and values of society as a whole.</a:t>
            </a:r>
          </a:p>
          <a:p>
            <a:endParaRPr lang="en-US" baseline="0" dirty="0" smtClean="0"/>
          </a:p>
          <a:p>
            <a:r>
              <a:rPr lang="en-US" baseline="0" dirty="0" smtClean="0"/>
              <a:t>At any point in time, students are being pressed by one or more of these systems. </a:t>
            </a:r>
          </a:p>
          <a:p>
            <a:endParaRPr lang="en-US" baseline="0" dirty="0" smtClean="0"/>
          </a:p>
          <a:p>
            <a:r>
              <a:rPr lang="en-US" baseline="0" dirty="0" smtClean="0"/>
              <a:t>The final dimension is the chronosystem. Where is that individual in time. What is happening in society which impacts students both directly and indirectly. </a:t>
            </a:r>
          </a:p>
          <a:p>
            <a:endParaRPr lang="en-US" baseline="0" dirty="0" smtClean="0"/>
          </a:p>
          <a:p>
            <a:r>
              <a:rPr lang="en-US" baseline="0" dirty="0" smtClean="0"/>
              <a:t>Why do these pieces matter? If we look at Baxter </a:t>
            </a:r>
            <a:r>
              <a:rPr lang="en-US" baseline="0" dirty="0" err="1" smtClean="0"/>
              <a:t>Magolda’s</a:t>
            </a:r>
            <a:r>
              <a:rPr lang="en-US" baseline="0" dirty="0" smtClean="0"/>
              <a:t> theory of self-authorship, during their time at Penn State students are asking, “How do I know?”, “Who am I?”, and “How do I want to construct relationships with others?” </a:t>
            </a:r>
          </a:p>
          <a:p>
            <a:r>
              <a:rPr lang="en-US" baseline="0" dirty="0" smtClean="0"/>
              <a:t>As students move from Phase 1 where they are following the direction set for them by parents and teachers to a more actualized sense of self, disruptions in any of these systems will throw off a student’s development. </a:t>
            </a:r>
          </a:p>
          <a:p>
            <a:endParaRPr lang="en-US" baseline="0" dirty="0" smtClean="0"/>
          </a:p>
          <a:p>
            <a:r>
              <a:rPr lang="en-US" baseline="0" dirty="0" smtClean="0"/>
              <a:t>We see these influences now. Nationwide we are having difficult conversations. International students are wondering whether they will be able to stay in school. That can affect their ability to concentrate. They may be more distracted in class, grades may slip. That could impact funding. They could be facing discrimination from classmates or roommates. </a:t>
            </a:r>
            <a:endParaRPr lang="en-US" dirty="0"/>
          </a:p>
        </p:txBody>
      </p:sp>
      <p:sp>
        <p:nvSpPr>
          <p:cNvPr id="4" name="Slide Number Placeholder 3"/>
          <p:cNvSpPr>
            <a:spLocks noGrp="1"/>
          </p:cNvSpPr>
          <p:nvPr>
            <p:ph type="sldNum" sz="quarter" idx="10"/>
          </p:nvPr>
        </p:nvSpPr>
        <p:spPr/>
        <p:txBody>
          <a:bodyPr/>
          <a:lstStyle/>
          <a:p>
            <a:fld id="{F9798379-EB52-486E-8CB1-896EFDE77888}" type="slidenum">
              <a:rPr lang="en-US" smtClean="0"/>
              <a:t>9</a:t>
            </a:fld>
            <a:endParaRPr lang="en-US"/>
          </a:p>
        </p:txBody>
      </p:sp>
    </p:spTree>
    <p:extLst>
      <p:ext uri="{BB962C8B-B14F-4D97-AF65-F5344CB8AC3E}">
        <p14:creationId xmlns:p14="http://schemas.microsoft.com/office/powerpoint/2010/main" val="27994968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5" name="Footer Placeholder 4"/>
          <p:cNvSpPr>
            <a:spLocks noGrp="1"/>
          </p:cNvSpPr>
          <p:nvPr>
            <p:ph type="ftr" sz="quarter" idx="11"/>
          </p:nvPr>
        </p:nvSpPr>
        <p:spPr>
          <a:xfrm>
            <a:off x="812805" y="6272785"/>
            <a:ext cx="4745736"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5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738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86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06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solidFill>
                <a:prstClr val="black">
                  <a:tint val="75000"/>
                </a:prst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548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51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44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7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38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04350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EBCD5785-8A43-4CC4-A705-D4AA7E8DB57F}" type="datetimeFigureOut">
              <a:rPr lang="en-US" smtClean="0">
                <a:solidFill>
                  <a:prstClr val="black">
                    <a:tint val="75000"/>
                  </a:prstClr>
                </a:solidFill>
              </a:rPr>
              <a:pPr/>
              <a:t>9/28/17</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0800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mailto:jeg293@ist.psu.edu" TargetMode="External"/><Relationship Id="rId4" Type="http://schemas.openxmlformats.org/officeDocument/2006/relationships/hyperlink" Target="mailto:okl1@psu.edu" TargetMode="External"/><Relationship Id="rId5"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echolocation"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FcjfqmVah8&amp;feature=youtu.be" TargetMode="Externa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Pn5qOgz8dqs&amp;feature=youtu.b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tx1">
                <a:lumMod val="95000"/>
                <a:lumOff val="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0" y="2362200"/>
            <a:ext cx="9144000" cy="3293209"/>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Can You Hear Me Now? E(h)co-location to Bridge the Gap Between Advisers, Underrepresented Minority, and International Students</a:t>
            </a:r>
          </a:p>
          <a:p>
            <a:pPr algn="ctr"/>
            <a:endParaRPr lang="en-US" sz="3600" b="1" dirty="0" smtClean="0">
              <a:solidFill>
                <a:schemeClr val="bg1"/>
              </a:solidFill>
              <a:effectLst>
                <a:outerShdw blurRad="38100" dist="38100" dir="2700000" algn="tl">
                  <a:srgbClr val="000000">
                    <a:alpha val="43137"/>
                  </a:srgbClr>
                </a:outerShdw>
              </a:effectLst>
            </a:endParaRPr>
          </a:p>
          <a:p>
            <a:pPr algn="ctr"/>
            <a:r>
              <a:rPr lang="en-US" sz="2800" dirty="0" smtClean="0">
                <a:solidFill>
                  <a:schemeClr val="bg1"/>
                </a:solidFill>
                <a:effectLst>
                  <a:outerShdw blurRad="38100" dist="38100" dir="2700000" algn="tl">
                    <a:srgbClr val="000000">
                      <a:alpha val="43137"/>
                    </a:srgbClr>
                  </a:outerShdw>
                </a:effectLst>
              </a:rPr>
              <a:t>Presentation by Dr. Jason E. Gines &amp; Olivia K. Lewis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14889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772400" cy="1484376"/>
          </a:xfrm>
        </p:spPr>
        <p:txBody>
          <a:bodyPr/>
          <a:lstStyle/>
          <a:p>
            <a:r>
              <a:rPr lang="en-US" b="1" dirty="0" smtClean="0"/>
              <a:t>Brief Theoretical Overview</a:t>
            </a:r>
            <a:endParaRPr lang="en-US" b="1" dirty="0"/>
          </a:p>
        </p:txBody>
      </p:sp>
      <p:sp>
        <p:nvSpPr>
          <p:cNvPr id="3" name="Content Placeholder 2"/>
          <p:cNvSpPr>
            <a:spLocks noGrp="1"/>
          </p:cNvSpPr>
          <p:nvPr>
            <p:ph idx="1"/>
          </p:nvPr>
        </p:nvSpPr>
        <p:spPr>
          <a:xfrm>
            <a:off x="609600" y="1143000"/>
            <a:ext cx="7772400" cy="4267200"/>
          </a:xfrm>
        </p:spPr>
        <p:txBody>
          <a:bodyPr>
            <a:normAutofit/>
          </a:bodyPr>
          <a:lstStyle/>
          <a:p>
            <a:pPr marL="0" indent="0" algn="ctr" fontAlgn="auto">
              <a:spcAft>
                <a:spcPts val="0"/>
              </a:spcAft>
              <a:buClr>
                <a:srgbClr val="0070C0"/>
              </a:buClr>
              <a:buSzPct val="100000"/>
              <a:buNone/>
            </a:pPr>
            <a:r>
              <a:rPr lang="en-US" sz="33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Intersectionality </a:t>
            </a:r>
          </a:p>
          <a:p>
            <a:endParaRPr lang="en-US" dirty="0"/>
          </a:p>
        </p:txBody>
      </p:sp>
      <p:pic>
        <p:nvPicPr>
          <p:cNvPr id="4" name="Picture 3"/>
          <p:cNvPicPr>
            <a:picLocks noChangeAspect="1"/>
          </p:cNvPicPr>
          <p:nvPr/>
        </p:nvPicPr>
        <p:blipFill>
          <a:blip r:embed="rId3"/>
          <a:stretch>
            <a:fillRect/>
          </a:stretch>
        </p:blipFill>
        <p:spPr>
          <a:xfrm>
            <a:off x="167275" y="2057400"/>
            <a:ext cx="4593911" cy="3490913"/>
          </a:xfrm>
          <a:prstGeom prst="rect">
            <a:avLst/>
          </a:prstGeom>
        </p:spPr>
      </p:pic>
      <p:sp>
        <p:nvSpPr>
          <p:cNvPr id="6" name="TextBox 5"/>
          <p:cNvSpPr txBox="1"/>
          <p:nvPr/>
        </p:nvSpPr>
        <p:spPr>
          <a:xfrm>
            <a:off x="4795217" y="2301657"/>
            <a:ext cx="4235669" cy="3108543"/>
          </a:xfrm>
          <a:prstGeom prst="rect">
            <a:avLst/>
          </a:prstGeom>
          <a:noFill/>
          <a:ln w="28575">
            <a:solidFill>
              <a:schemeClr val="tx1"/>
            </a:solidFill>
          </a:ln>
        </p:spPr>
        <p:txBody>
          <a:bodyPr wrap="square" rtlCol="0">
            <a:spAutoFit/>
          </a:bodyPr>
          <a:lstStyle/>
          <a:p>
            <a:pPr algn="ctr"/>
            <a:r>
              <a:rPr lang="en-US" sz="2400" dirty="0"/>
              <a:t>The recognition of  </a:t>
            </a:r>
            <a:r>
              <a:rPr lang="en-US" sz="2400" b="1" dirty="0"/>
              <a:t>multiple interlocking identities </a:t>
            </a:r>
            <a:r>
              <a:rPr lang="en-US" sz="2400" dirty="0"/>
              <a:t>that are defined in terms of  relative sociocultural </a:t>
            </a:r>
            <a:r>
              <a:rPr lang="en-US" sz="2400" b="1" dirty="0"/>
              <a:t>power and privilege</a:t>
            </a:r>
            <a:r>
              <a:rPr lang="en-US" sz="2400" dirty="0"/>
              <a:t> and shape peoples’ individual and collective identities and experiences</a:t>
            </a:r>
            <a:r>
              <a:rPr lang="en-US" sz="2800" dirty="0"/>
              <a:t> </a:t>
            </a:r>
            <a:r>
              <a:rPr lang="en-US" sz="1400" dirty="0"/>
              <a:t>(Shields 2008)</a:t>
            </a:r>
          </a:p>
        </p:txBody>
      </p:sp>
    </p:spTree>
    <p:extLst>
      <p:ext uri="{BB962C8B-B14F-4D97-AF65-F5344CB8AC3E}">
        <p14:creationId xmlns:p14="http://schemas.microsoft.com/office/powerpoint/2010/main" val="351999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Theoretical </a:t>
            </a:r>
            <a:r>
              <a:rPr lang="en-US" b="1" dirty="0" smtClean="0"/>
              <a:t>Overview</a:t>
            </a:r>
            <a:endParaRPr lang="en-US" b="1" dirty="0"/>
          </a:p>
        </p:txBody>
      </p:sp>
      <p:sp>
        <p:nvSpPr>
          <p:cNvPr id="3" name="Content Placeholder 2"/>
          <p:cNvSpPr>
            <a:spLocks noGrp="1"/>
          </p:cNvSpPr>
          <p:nvPr>
            <p:ph idx="1"/>
          </p:nvPr>
        </p:nvSpPr>
        <p:spPr>
          <a:xfrm>
            <a:off x="609600" y="2121408"/>
            <a:ext cx="7848600" cy="4050792"/>
          </a:xfrm>
        </p:spPr>
        <p:txBody>
          <a:bodyPr>
            <a:normAutofit/>
          </a:bodyPr>
          <a:lstStyle/>
          <a:p>
            <a:pPr marL="0" indent="0">
              <a:buNone/>
            </a:pPr>
            <a:r>
              <a:rPr lang="en-US" sz="2400" b="1" dirty="0" err="1"/>
              <a:t>Minoritization</a:t>
            </a:r>
            <a:r>
              <a:rPr lang="en-US" sz="2400" b="1" dirty="0"/>
              <a:t> of </a:t>
            </a:r>
            <a:r>
              <a:rPr lang="en-US" sz="2400" b="1" dirty="0" smtClean="0"/>
              <a:t>groups</a:t>
            </a:r>
          </a:p>
          <a:p>
            <a:pPr marL="0" indent="0" algn="ctr">
              <a:buNone/>
            </a:pPr>
            <a:endParaRPr lang="en-US" sz="2400" dirty="0" smtClean="0"/>
          </a:p>
          <a:p>
            <a:pPr marL="0" indent="0" algn="ctr">
              <a:buNone/>
            </a:pPr>
            <a:r>
              <a:rPr lang="en-US" sz="2400" dirty="0" smtClean="0"/>
              <a:t>The </a:t>
            </a:r>
            <a:r>
              <a:rPr lang="en-US" sz="2400" dirty="0"/>
              <a:t>United States Census Bureau projects that over the next 20-30 years, “more than half of all Americans are projected to belong to a minority group,” further, “by 2060, nearly one in five of the nation’s total population is projected to be foreign born” </a:t>
            </a:r>
          </a:p>
          <a:p>
            <a:pPr marL="0" indent="0" algn="ctr">
              <a:buNone/>
            </a:pPr>
            <a:r>
              <a:rPr lang="en-US" sz="2400" dirty="0"/>
              <a:t>(Colby &amp; </a:t>
            </a:r>
            <a:r>
              <a:rPr lang="en-US" sz="2400" dirty="0" err="1"/>
              <a:t>Ortman</a:t>
            </a:r>
            <a:r>
              <a:rPr lang="en-US" sz="2400" dirty="0"/>
              <a:t>, 2014, p. 1).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2238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914400"/>
          </a:xfrm>
        </p:spPr>
        <p:txBody>
          <a:bodyPr/>
          <a:lstStyle/>
          <a:p>
            <a:r>
              <a:rPr lang="en-US" b="1" dirty="0" smtClean="0"/>
              <a:t>Brief Theoretical Overview</a:t>
            </a:r>
            <a:endParaRPr lang="en-US" b="1" dirty="0"/>
          </a:p>
        </p:txBody>
      </p:sp>
      <p:sp>
        <p:nvSpPr>
          <p:cNvPr id="3" name="Content Placeholder 2"/>
          <p:cNvSpPr>
            <a:spLocks noGrp="1"/>
          </p:cNvSpPr>
          <p:nvPr>
            <p:ph idx="1"/>
          </p:nvPr>
        </p:nvSpPr>
        <p:spPr>
          <a:xfrm>
            <a:off x="457200" y="838200"/>
            <a:ext cx="8610600" cy="4648200"/>
          </a:xfrm>
        </p:spPr>
        <p:txBody>
          <a:bodyPr>
            <a:normAutofit/>
          </a:bodyPr>
          <a:lstStyle/>
          <a:p>
            <a:pPr marL="0" indent="0" algn="ctr" fontAlgn="auto">
              <a:spcBef>
                <a:spcPts val="0"/>
              </a:spcBef>
              <a:spcAft>
                <a:spcPts val="600"/>
              </a:spcAft>
              <a:buClr>
                <a:srgbClr val="0070C0"/>
              </a:buClr>
              <a:buSzPct val="100000"/>
              <a:buNone/>
            </a:pPr>
            <a:r>
              <a:rPr lang="en-US" sz="3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Minoritization</a:t>
            </a:r>
            <a:r>
              <a:rPr lang="en-US" sz="33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gn="ctr">
              <a:spcBef>
                <a:spcPts val="0"/>
              </a:spcBef>
              <a:spcAft>
                <a:spcPts val="600"/>
              </a:spcAft>
              <a:buNone/>
            </a:pPr>
            <a:r>
              <a:rPr lang="en-US" dirty="0" smtClean="0"/>
              <a:t>“A population is a minority if it occupies some form of subordinate power position in relation to another population within the same country or society.” </a:t>
            </a:r>
            <a:r>
              <a:rPr lang="en-US" sz="1600" dirty="0" smtClean="0"/>
              <a:t>(</a:t>
            </a:r>
            <a:r>
              <a:rPr lang="en-US" sz="1600" dirty="0" err="1" smtClean="0"/>
              <a:t>Ogbu</a:t>
            </a:r>
            <a:r>
              <a:rPr lang="en-US" sz="1600" dirty="0" smtClean="0"/>
              <a:t> &amp; Simons, 1998, p. 162)</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071963041"/>
              </p:ext>
            </p:extLst>
          </p:nvPr>
        </p:nvGraphicFramePr>
        <p:xfrm>
          <a:off x="304800" y="2173824"/>
          <a:ext cx="8763000" cy="4502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90800" y="2386388"/>
            <a:ext cx="6400800" cy="1138773"/>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Groups small in number</a:t>
            </a:r>
          </a:p>
          <a:p>
            <a:pPr marL="285750" indent="-285750">
              <a:buFont typeface="Arial" panose="020B0604020202020204" pitchFamily="34" charset="0"/>
              <a:buChar char="•"/>
            </a:pPr>
            <a:r>
              <a:rPr lang="en-US" sz="1700" dirty="0" smtClean="0"/>
              <a:t>Difference includes race, ethnicity, religion, or language from </a:t>
            </a:r>
            <a:r>
              <a:rPr lang="en-US" sz="1700" dirty="0" err="1" smtClean="0"/>
              <a:t>majoritized</a:t>
            </a:r>
            <a:r>
              <a:rPr lang="en-US" sz="1700" dirty="0" smtClean="0"/>
              <a:t> group</a:t>
            </a:r>
          </a:p>
          <a:p>
            <a:pPr marL="285750" indent="-285750">
              <a:buFont typeface="Arial" panose="020B0604020202020204" pitchFamily="34" charset="0"/>
              <a:buChar char="•"/>
            </a:pPr>
            <a:r>
              <a:rPr lang="en-US" sz="1700" dirty="0" smtClean="0"/>
              <a:t>U.S. context: Amish, Jews, and Mormons </a:t>
            </a:r>
            <a:endParaRPr lang="en-US" sz="1700" dirty="0"/>
          </a:p>
        </p:txBody>
      </p:sp>
      <p:sp>
        <p:nvSpPr>
          <p:cNvPr id="6" name="TextBox 5"/>
          <p:cNvSpPr txBox="1"/>
          <p:nvPr/>
        </p:nvSpPr>
        <p:spPr>
          <a:xfrm>
            <a:off x="2590800" y="3686546"/>
            <a:ext cx="6553200" cy="1400383"/>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Immigrant groups seeking better opportunities</a:t>
            </a:r>
          </a:p>
          <a:p>
            <a:pPr marL="285750" indent="-285750">
              <a:buFont typeface="Arial" panose="020B0604020202020204" pitchFamily="34" charset="0"/>
              <a:buChar char="•"/>
            </a:pPr>
            <a:r>
              <a:rPr lang="en-US" sz="1700" dirty="0" smtClean="0"/>
              <a:t>Difference includes race, ethnicity, religion, or language from </a:t>
            </a:r>
            <a:r>
              <a:rPr lang="en-US" sz="1700" dirty="0" err="1" smtClean="0"/>
              <a:t>majoritized</a:t>
            </a:r>
            <a:r>
              <a:rPr lang="en-US" sz="1700" dirty="0" smtClean="0"/>
              <a:t> group</a:t>
            </a:r>
          </a:p>
          <a:p>
            <a:pPr marL="285750" indent="-285750">
              <a:buFont typeface="Arial" panose="020B0604020202020204" pitchFamily="34" charset="0"/>
              <a:buChar char="•"/>
            </a:pPr>
            <a:r>
              <a:rPr lang="en-US" sz="1700" dirty="0" smtClean="0"/>
              <a:t>No interpretation of presence as forced upon them by U.S. Government or White Americans (Refugees fit this category)</a:t>
            </a:r>
            <a:endParaRPr lang="en-US" sz="1700" dirty="0"/>
          </a:p>
        </p:txBody>
      </p:sp>
      <p:sp>
        <p:nvSpPr>
          <p:cNvPr id="7" name="TextBox 6"/>
          <p:cNvSpPr txBox="1"/>
          <p:nvPr/>
        </p:nvSpPr>
        <p:spPr>
          <a:xfrm>
            <a:off x="2590800" y="5257309"/>
            <a:ext cx="6553200" cy="1677382"/>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People with a legacy of colonization and enslavement</a:t>
            </a:r>
          </a:p>
          <a:p>
            <a:pPr marL="285750" indent="-285750">
              <a:buFont typeface="Arial" panose="020B0604020202020204" pitchFamily="34" charset="0"/>
              <a:buChar char="•"/>
            </a:pPr>
            <a:r>
              <a:rPr lang="en-US" sz="1700" dirty="0" smtClean="0"/>
              <a:t>Introduced to U.S. society permanently against their will</a:t>
            </a:r>
          </a:p>
          <a:p>
            <a:pPr marL="285750" indent="-285750">
              <a:buFont typeface="Arial" panose="020B0604020202020204" pitchFamily="34" charset="0"/>
              <a:buChar char="•"/>
            </a:pPr>
            <a:r>
              <a:rPr lang="en-US" sz="1700" dirty="0" smtClean="0"/>
              <a:t>Interpretation of presence in the U.S. as forced on them by White people (Native, Mexican, African Americans, Native Hawaiians and Puerto Ricans)</a:t>
            </a:r>
          </a:p>
          <a:p>
            <a:endParaRPr lang="en-US" dirty="0"/>
          </a:p>
        </p:txBody>
      </p:sp>
    </p:spTree>
    <p:extLst>
      <p:ext uri="{BB962C8B-B14F-4D97-AF65-F5344CB8AC3E}">
        <p14:creationId xmlns:p14="http://schemas.microsoft.com/office/powerpoint/2010/main" val="3282824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90826474"/>
              </p:ext>
            </p:extLst>
          </p:nvPr>
        </p:nvGraphicFramePr>
        <p:xfrm>
          <a:off x="304800" y="208445"/>
          <a:ext cx="8610600" cy="5963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23900" y="208445"/>
            <a:ext cx="7772400" cy="810768"/>
          </a:xfrm>
        </p:spPr>
        <p:txBody>
          <a:bodyPr/>
          <a:lstStyle/>
          <a:p>
            <a:r>
              <a:rPr lang="en-US" b="1" dirty="0" err="1" smtClean="0"/>
              <a:t>Ec</a:t>
            </a:r>
            <a:r>
              <a:rPr lang="en-US" b="1" dirty="0" smtClean="0"/>
              <a:t>(h)o-Location Model</a:t>
            </a:r>
            <a:endParaRPr lang="en-US" b="1" dirty="0"/>
          </a:p>
        </p:txBody>
      </p:sp>
    </p:spTree>
    <p:extLst>
      <p:ext uri="{BB962C8B-B14F-4D97-AF65-F5344CB8AC3E}">
        <p14:creationId xmlns:p14="http://schemas.microsoft.com/office/powerpoint/2010/main" val="288253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10768"/>
          </a:xfrm>
        </p:spPr>
        <p:txBody>
          <a:bodyPr/>
          <a:lstStyle/>
          <a:p>
            <a:r>
              <a:rPr lang="en-US" b="1" dirty="0" err="1" smtClean="0"/>
              <a:t>Ec</a:t>
            </a:r>
            <a:r>
              <a:rPr lang="en-US" b="1" dirty="0" smtClean="0"/>
              <a:t>(h)o-Location Model</a:t>
            </a:r>
            <a:endParaRPr lang="en-US" b="1" dirty="0"/>
          </a:p>
        </p:txBody>
      </p:sp>
      <p:sp>
        <p:nvSpPr>
          <p:cNvPr id="3" name="Content Placeholder 2"/>
          <p:cNvSpPr>
            <a:spLocks noGrp="1"/>
          </p:cNvSpPr>
          <p:nvPr>
            <p:ph idx="1"/>
          </p:nvPr>
        </p:nvSpPr>
        <p:spPr>
          <a:xfrm>
            <a:off x="609600" y="1143000"/>
            <a:ext cx="7772400" cy="5181600"/>
          </a:xfrm>
        </p:spPr>
        <p:txBody>
          <a:bodyPr>
            <a:normAutofit/>
          </a:bodyPr>
          <a:lstStyle/>
          <a:p>
            <a:pPr marL="0" indent="0" algn="ctr">
              <a:buNone/>
            </a:pPr>
            <a:r>
              <a:rPr lang="en-US" sz="2800" b="1" dirty="0" smtClean="0">
                <a:solidFill>
                  <a:schemeClr val="accent2"/>
                </a:solidFill>
              </a:rPr>
              <a:t>Case Studies</a:t>
            </a:r>
          </a:p>
          <a:p>
            <a:pPr marL="0" indent="0">
              <a:buNone/>
            </a:pPr>
            <a:r>
              <a:rPr lang="en-US" sz="2800" b="1" dirty="0" smtClean="0"/>
              <a:t>For both cases:</a:t>
            </a:r>
          </a:p>
          <a:p>
            <a:pPr lvl="1"/>
            <a:r>
              <a:rPr lang="en-US" sz="2600" b="1" dirty="0" smtClean="0"/>
              <a:t>Utilize the Eco-location model to identify critical issues to be addressed for both individuals.</a:t>
            </a:r>
          </a:p>
          <a:p>
            <a:pPr lvl="1"/>
            <a:r>
              <a:rPr lang="en-US" sz="2600" b="1" dirty="0" smtClean="0"/>
              <a:t>Discuss potential barriers (seen and unforeseen) based on information acquired from the model.</a:t>
            </a:r>
          </a:p>
          <a:p>
            <a:pPr lvl="1"/>
            <a:r>
              <a:rPr lang="en-US" sz="2600" b="1" dirty="0" smtClean="0"/>
              <a:t>Given the context in which you work, what are steps you would take that are different than what you currently do?</a:t>
            </a:r>
          </a:p>
          <a:p>
            <a:pPr marL="0" indent="0">
              <a:buNone/>
            </a:pPr>
            <a:endParaRPr lang="en-US" sz="2800" b="1" dirty="0">
              <a:solidFill>
                <a:schemeClr val="accent2"/>
              </a:solidFill>
            </a:endParaRPr>
          </a:p>
        </p:txBody>
      </p:sp>
    </p:spTree>
    <p:extLst>
      <p:ext uri="{BB962C8B-B14F-4D97-AF65-F5344CB8AC3E}">
        <p14:creationId xmlns:p14="http://schemas.microsoft.com/office/powerpoint/2010/main" val="175407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752600"/>
            <a:ext cx="9448800" cy="2828544"/>
          </a:xfrm>
        </p:spPr>
        <p:txBody>
          <a:bodyPr>
            <a:normAutofit/>
          </a:bodyPr>
          <a:lstStyle/>
          <a:p>
            <a:r>
              <a:rPr lang="en-US" sz="9600" dirty="0" smtClean="0"/>
              <a:t>Questions?</a:t>
            </a:r>
            <a:endParaRPr lang="en-US" sz="9600" dirty="0"/>
          </a:p>
        </p:txBody>
      </p:sp>
    </p:spTree>
    <p:extLst>
      <p:ext uri="{BB962C8B-B14F-4D97-AF65-F5344CB8AC3E}">
        <p14:creationId xmlns:p14="http://schemas.microsoft.com/office/powerpoint/2010/main" val="2162376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34568"/>
          </a:xfrm>
        </p:spPr>
        <p:txBody>
          <a:bodyPr/>
          <a:lstStyle/>
          <a:p>
            <a:r>
              <a:rPr lang="en-US" b="1" dirty="0" smtClean="0"/>
              <a:t>References</a:t>
            </a:r>
            <a:endParaRPr lang="en-US" b="1" dirty="0"/>
          </a:p>
        </p:txBody>
      </p:sp>
      <p:sp>
        <p:nvSpPr>
          <p:cNvPr id="3" name="Content Placeholder 2"/>
          <p:cNvSpPr>
            <a:spLocks noGrp="1"/>
          </p:cNvSpPr>
          <p:nvPr>
            <p:ph idx="1"/>
          </p:nvPr>
        </p:nvSpPr>
        <p:spPr>
          <a:xfrm>
            <a:off x="685800" y="1143000"/>
            <a:ext cx="7772400" cy="5486400"/>
          </a:xfrm>
        </p:spPr>
        <p:txBody>
          <a:bodyPr>
            <a:normAutofit fontScale="92500" lnSpcReduction="10000"/>
          </a:bodyPr>
          <a:lstStyle/>
          <a:p>
            <a:pPr marL="0" indent="0">
              <a:buNone/>
            </a:pPr>
            <a:r>
              <a:rPr lang="en-US" dirty="0" err="1"/>
              <a:t>Anthias</a:t>
            </a:r>
            <a:r>
              <a:rPr lang="en-US" dirty="0"/>
              <a:t>, F. (2013). Hierarchies of social location, class and intersectionality: Towards a </a:t>
            </a:r>
            <a:r>
              <a:rPr lang="en-US" dirty="0" err="1"/>
              <a:t>translocational</a:t>
            </a:r>
            <a:r>
              <a:rPr lang="en-US" dirty="0"/>
              <a:t> frame. </a:t>
            </a:r>
            <a:r>
              <a:rPr lang="en-US" i="1" dirty="0"/>
              <a:t>International Sociology</a:t>
            </a:r>
            <a:r>
              <a:rPr lang="en-US" dirty="0"/>
              <a:t>, </a:t>
            </a:r>
            <a:r>
              <a:rPr lang="en-US" i="1" dirty="0"/>
              <a:t>28</a:t>
            </a:r>
            <a:r>
              <a:rPr lang="en-US" dirty="0"/>
              <a:t>(1), 121-138.</a:t>
            </a:r>
            <a:endParaRPr lang="en-US" dirty="0" smtClean="0"/>
          </a:p>
          <a:p>
            <a:pPr marL="0" indent="0">
              <a:buNone/>
            </a:pPr>
            <a:r>
              <a:rPr lang="en-US" dirty="0" err="1" smtClean="0"/>
              <a:t>Anthias</a:t>
            </a:r>
            <a:r>
              <a:rPr lang="en-US" dirty="0"/>
              <a:t>, F. (2013). Intersectional what? Social divisions, intersectionality and levels of analysis. </a:t>
            </a:r>
            <a:r>
              <a:rPr lang="en-US" i="1" dirty="0"/>
              <a:t>Ethnicities</a:t>
            </a:r>
            <a:r>
              <a:rPr lang="en-US" dirty="0"/>
              <a:t>, </a:t>
            </a:r>
            <a:r>
              <a:rPr lang="en-US" i="1" dirty="0"/>
              <a:t>13</a:t>
            </a:r>
            <a:r>
              <a:rPr lang="en-US" dirty="0"/>
              <a:t>(1), 3-19.</a:t>
            </a:r>
            <a:endParaRPr lang="en-US" dirty="0" smtClean="0"/>
          </a:p>
          <a:p>
            <a:pPr marL="0" indent="0">
              <a:buNone/>
            </a:pPr>
            <a:r>
              <a:rPr lang="en-US" dirty="0" smtClean="0"/>
              <a:t>Bronfenbrenner</a:t>
            </a:r>
            <a:r>
              <a:rPr lang="en-US" dirty="0"/>
              <a:t>, U. (1977). Toward an experimental ecology of human development. </a:t>
            </a:r>
            <a:r>
              <a:rPr lang="en-US" i="1" dirty="0"/>
              <a:t>American </a:t>
            </a:r>
            <a:r>
              <a:rPr lang="en-US" i="1" dirty="0" smtClean="0"/>
              <a:t>Psychologist</a:t>
            </a:r>
            <a:r>
              <a:rPr lang="en-US" dirty="0"/>
              <a:t>, </a:t>
            </a:r>
            <a:r>
              <a:rPr lang="en-US" i="1" dirty="0"/>
              <a:t>32</a:t>
            </a:r>
            <a:r>
              <a:rPr lang="en-US" dirty="0"/>
              <a:t>(7), 513</a:t>
            </a:r>
            <a:r>
              <a:rPr lang="en-US" dirty="0" smtClean="0"/>
              <a:t>.</a:t>
            </a:r>
          </a:p>
          <a:p>
            <a:pPr marL="0" indent="0">
              <a:buNone/>
            </a:pPr>
            <a:r>
              <a:rPr lang="en-US" dirty="0"/>
              <a:t>Bronfenbrenner, U. (2009). </a:t>
            </a:r>
            <a:r>
              <a:rPr lang="en-US" i="1" dirty="0"/>
              <a:t>The ecology of human development</a:t>
            </a:r>
            <a:r>
              <a:rPr lang="en-US" dirty="0"/>
              <a:t>. Harvard university press</a:t>
            </a:r>
            <a:r>
              <a:rPr lang="en-US" dirty="0" smtClean="0"/>
              <a:t>.</a:t>
            </a:r>
          </a:p>
          <a:p>
            <a:pPr marL="0" indent="0">
              <a:buNone/>
            </a:pPr>
            <a:r>
              <a:rPr lang="en-US" dirty="0" err="1"/>
              <a:t>Carbado</a:t>
            </a:r>
            <a:r>
              <a:rPr lang="en-US" dirty="0"/>
              <a:t>, D. W., Crenshaw, K. W., Mays, V. M., &amp; Tomlinson, B. (2013). Intersectionality. </a:t>
            </a:r>
            <a:r>
              <a:rPr lang="en-US" i="1" dirty="0"/>
              <a:t>Du Bois review: </a:t>
            </a:r>
            <a:r>
              <a:rPr lang="en-US" i="1" dirty="0" smtClean="0"/>
              <a:t>Social </a:t>
            </a:r>
            <a:r>
              <a:rPr lang="en-US" i="1" dirty="0"/>
              <a:t>science research on race</a:t>
            </a:r>
            <a:r>
              <a:rPr lang="en-US" dirty="0"/>
              <a:t>, </a:t>
            </a:r>
            <a:r>
              <a:rPr lang="en-US" i="1" dirty="0"/>
              <a:t>10</a:t>
            </a:r>
            <a:r>
              <a:rPr lang="en-US" dirty="0"/>
              <a:t>(2), 303-312.</a:t>
            </a:r>
            <a:endParaRPr lang="en-US" dirty="0" smtClean="0"/>
          </a:p>
          <a:p>
            <a:pPr marL="0" indent="0">
              <a:buNone/>
            </a:pPr>
            <a:r>
              <a:rPr lang="en-US" dirty="0" smtClean="0"/>
              <a:t>Crenshaw</a:t>
            </a:r>
            <a:r>
              <a:rPr lang="en-US" dirty="0"/>
              <a:t>, K. (1991). Mapping the margins: Intersectionality, identity politics, and violence against women of color. </a:t>
            </a:r>
            <a:r>
              <a:rPr lang="en-US" i="1" dirty="0"/>
              <a:t>Stanford law review</a:t>
            </a:r>
            <a:r>
              <a:rPr lang="en-US" dirty="0"/>
              <a:t>, 1241-1299</a:t>
            </a:r>
            <a:r>
              <a:rPr lang="en-US" dirty="0" smtClean="0"/>
              <a:t>.</a:t>
            </a:r>
          </a:p>
          <a:p>
            <a:pPr marL="0" indent="0">
              <a:buNone/>
            </a:pPr>
            <a:r>
              <a:rPr lang="en-US" dirty="0"/>
              <a:t>Cramer, E. P., &amp; Plummer, S. B. (2009). People of color with disabilities: Intersectionality as a framework for analyzing intimate partner violence in social, historical, and political contexts. </a:t>
            </a:r>
            <a:r>
              <a:rPr lang="en-US" i="1" dirty="0"/>
              <a:t>Journal of Aggression, Maltreatment &amp; Trauma</a:t>
            </a:r>
            <a:r>
              <a:rPr lang="en-US" dirty="0"/>
              <a:t>, </a:t>
            </a:r>
            <a:r>
              <a:rPr lang="en-US" i="1" dirty="0"/>
              <a:t>18</a:t>
            </a:r>
            <a:r>
              <a:rPr lang="en-US" dirty="0"/>
              <a:t>(2), 162-181.</a:t>
            </a:r>
            <a:endParaRPr lang="en-US" sz="2800" b="1" dirty="0">
              <a:solidFill>
                <a:schemeClr val="accent2"/>
              </a:solidFill>
            </a:endParaRPr>
          </a:p>
        </p:txBody>
      </p:sp>
    </p:spTree>
    <p:extLst>
      <p:ext uri="{BB962C8B-B14F-4D97-AF65-F5344CB8AC3E}">
        <p14:creationId xmlns:p14="http://schemas.microsoft.com/office/powerpoint/2010/main" val="3657050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34568"/>
          </a:xfrm>
        </p:spPr>
        <p:txBody>
          <a:bodyPr/>
          <a:lstStyle/>
          <a:p>
            <a:r>
              <a:rPr lang="en-US" b="1" dirty="0" smtClean="0"/>
              <a:t>References</a:t>
            </a:r>
            <a:endParaRPr lang="en-US" b="1" dirty="0"/>
          </a:p>
        </p:txBody>
      </p:sp>
      <p:sp>
        <p:nvSpPr>
          <p:cNvPr id="3" name="Content Placeholder 2"/>
          <p:cNvSpPr>
            <a:spLocks noGrp="1"/>
          </p:cNvSpPr>
          <p:nvPr>
            <p:ph idx="1"/>
          </p:nvPr>
        </p:nvSpPr>
        <p:spPr>
          <a:xfrm>
            <a:off x="685800" y="1219200"/>
            <a:ext cx="7772400" cy="4953000"/>
          </a:xfrm>
        </p:spPr>
        <p:txBody>
          <a:bodyPr>
            <a:normAutofit/>
          </a:bodyPr>
          <a:lstStyle/>
          <a:p>
            <a:pPr marL="0" indent="0">
              <a:buNone/>
            </a:pPr>
            <a:r>
              <a:rPr lang="en-US" dirty="0" err="1"/>
              <a:t>Ogbu</a:t>
            </a:r>
            <a:r>
              <a:rPr lang="en-US" dirty="0"/>
              <a:t>, J. U., &amp; Simons, H. D. (1998). Voluntary and involuntary minorities: </a:t>
            </a:r>
            <a:r>
              <a:rPr lang="en-US" dirty="0" smtClean="0"/>
              <a:t>A </a:t>
            </a:r>
            <a:r>
              <a:rPr lang="en-US" dirty="0"/>
              <a:t>cultural‐ecological theory of school performance with some implications for education. </a:t>
            </a:r>
            <a:r>
              <a:rPr lang="en-US" i="1" dirty="0"/>
              <a:t>Anthropology &amp; Education Quarterly</a:t>
            </a:r>
            <a:r>
              <a:rPr lang="en-US" dirty="0"/>
              <a:t>, </a:t>
            </a:r>
            <a:r>
              <a:rPr lang="en-US" i="1" dirty="0"/>
              <a:t>29</a:t>
            </a:r>
            <a:r>
              <a:rPr lang="en-US" dirty="0"/>
              <a:t>(2), 155-188.</a:t>
            </a:r>
            <a:endParaRPr lang="en-US" dirty="0" smtClean="0"/>
          </a:p>
          <a:p>
            <a:pPr marL="0" indent="0">
              <a:buNone/>
            </a:pPr>
            <a:r>
              <a:rPr lang="en-US" dirty="0" smtClean="0">
                <a:cs typeface="Arial" panose="020B0604020202020204" pitchFamily="34" charset="0"/>
              </a:rPr>
              <a:t>Patton, L. D., Renn, K. A., Guido, F. M., &amp; Quaye, S. J. (2016). </a:t>
            </a:r>
            <a:r>
              <a:rPr lang="en-US" i="1" dirty="0" smtClean="0">
                <a:cs typeface="Arial" panose="020B0604020202020204" pitchFamily="34" charset="0"/>
              </a:rPr>
              <a:t>Student development in college: Theory, research, and practice </a:t>
            </a:r>
            <a:r>
              <a:rPr lang="en-US" dirty="0" smtClean="0">
                <a:cs typeface="Arial" panose="020B0604020202020204" pitchFamily="34" charset="0"/>
              </a:rPr>
              <a:t>(3</a:t>
            </a:r>
            <a:r>
              <a:rPr lang="en-US" baseline="30000" dirty="0" smtClean="0">
                <a:cs typeface="Arial" panose="020B0604020202020204" pitchFamily="34" charset="0"/>
              </a:rPr>
              <a:t>rd</a:t>
            </a:r>
            <a:r>
              <a:rPr lang="en-US" dirty="0" smtClean="0">
                <a:cs typeface="Arial" panose="020B0604020202020204" pitchFamily="34" charset="0"/>
              </a:rPr>
              <a:t> ed.). San Francisco, CA: Jossey-Bass.</a:t>
            </a:r>
          </a:p>
          <a:p>
            <a:pPr marL="0" indent="0">
              <a:buNone/>
            </a:pPr>
            <a:r>
              <a:rPr lang="en-US" dirty="0" smtClean="0">
                <a:cs typeface="Arial" panose="020B0604020202020204" pitchFamily="34" charset="0"/>
              </a:rPr>
              <a:t>Ross</a:t>
            </a:r>
            <a:r>
              <a:rPr lang="en-US" dirty="0">
                <a:cs typeface="Arial" panose="020B0604020202020204" pitchFamily="34" charset="0"/>
              </a:rPr>
              <a:t>, H. J. (2014). </a:t>
            </a:r>
            <a:r>
              <a:rPr lang="en-US" i="1" dirty="0">
                <a:cs typeface="Arial" panose="020B0604020202020204" pitchFamily="34" charset="0"/>
              </a:rPr>
              <a:t>Everyday bias: Identifying and navigating unconscious judgments in our daily lives. </a:t>
            </a:r>
            <a:r>
              <a:rPr lang="en-US" dirty="0">
                <a:cs typeface="Arial" panose="020B0604020202020204" pitchFamily="34" charset="0"/>
              </a:rPr>
              <a:t>Lanham, MD: </a:t>
            </a:r>
            <a:r>
              <a:rPr lang="en-US" dirty="0" err="1">
                <a:cs typeface="Arial" panose="020B0604020202020204" pitchFamily="34" charset="0"/>
              </a:rPr>
              <a:t>Rowman</a:t>
            </a:r>
            <a:r>
              <a:rPr lang="en-US" dirty="0">
                <a:cs typeface="Arial" panose="020B0604020202020204" pitchFamily="34" charset="0"/>
              </a:rPr>
              <a:t> &amp; Littlefield</a:t>
            </a:r>
            <a:r>
              <a:rPr lang="en-US" dirty="0" smtClean="0">
                <a:cs typeface="Arial" panose="020B0604020202020204" pitchFamily="34" charset="0"/>
              </a:rPr>
              <a:t>.</a:t>
            </a:r>
            <a:endParaRPr lang="en-US" dirty="0" smtClean="0"/>
          </a:p>
          <a:p>
            <a:pPr marL="0" indent="0">
              <a:buNone/>
            </a:pPr>
            <a:r>
              <a:rPr lang="en-US" dirty="0" smtClean="0"/>
              <a:t>Shields</a:t>
            </a:r>
            <a:r>
              <a:rPr lang="en-US" dirty="0"/>
              <a:t>, S. A. (2008). Gender: An intersectionality perspective. </a:t>
            </a:r>
            <a:r>
              <a:rPr lang="en-US" i="1" dirty="0"/>
              <a:t>Sex roles</a:t>
            </a:r>
            <a:r>
              <a:rPr lang="en-US" dirty="0"/>
              <a:t>, </a:t>
            </a:r>
            <a:r>
              <a:rPr lang="en-US" i="1" dirty="0"/>
              <a:t>59</a:t>
            </a:r>
            <a:r>
              <a:rPr lang="en-US" dirty="0"/>
              <a:t>(5-6), 301-311.</a:t>
            </a:r>
            <a:endParaRPr lang="en-US" sz="2800" b="1" dirty="0">
              <a:solidFill>
                <a:schemeClr val="accent2"/>
              </a:solidFill>
            </a:endParaRPr>
          </a:p>
        </p:txBody>
      </p:sp>
    </p:spTree>
    <p:extLst>
      <p:ext uri="{BB962C8B-B14F-4D97-AF65-F5344CB8AC3E}">
        <p14:creationId xmlns:p14="http://schemas.microsoft.com/office/powerpoint/2010/main" val="1311610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Advanced Organizer</a:t>
            </a:r>
            <a:endParaRPr lang="en-US" b="1" dirty="0"/>
          </a:p>
        </p:txBody>
      </p:sp>
      <p:sp>
        <p:nvSpPr>
          <p:cNvPr id="3" name="Content Placeholder 2"/>
          <p:cNvSpPr>
            <a:spLocks noGrp="1"/>
          </p:cNvSpPr>
          <p:nvPr>
            <p:ph idx="1"/>
          </p:nvPr>
        </p:nvSpPr>
        <p:spPr>
          <a:xfrm>
            <a:off x="685800" y="1905000"/>
            <a:ext cx="7772400" cy="4267200"/>
          </a:xfrm>
        </p:spPr>
        <p:txBody>
          <a:bodyPr>
            <a:normAutofit fontScale="92500" lnSpcReduction="10000"/>
          </a:bodyPr>
          <a:lstStyle/>
          <a:p>
            <a:r>
              <a:rPr lang="en-US" sz="3200" b="1" dirty="0" smtClean="0"/>
              <a:t>Introductions</a:t>
            </a:r>
          </a:p>
          <a:p>
            <a:r>
              <a:rPr lang="en-US" sz="3200" b="1" dirty="0" smtClean="0"/>
              <a:t>Case Study Primers</a:t>
            </a:r>
          </a:p>
          <a:p>
            <a:r>
              <a:rPr lang="en-US" sz="3200" b="1" dirty="0" err="1" smtClean="0"/>
              <a:t>Ec</a:t>
            </a:r>
            <a:r>
              <a:rPr lang="en-US" sz="3200" b="1" dirty="0" smtClean="0"/>
              <a:t>(h)</a:t>
            </a:r>
            <a:r>
              <a:rPr lang="en-US" sz="3200" b="1" dirty="0" err="1" smtClean="0"/>
              <a:t>olocation</a:t>
            </a:r>
            <a:r>
              <a:rPr lang="en-US" sz="3200" b="1" dirty="0" smtClean="0"/>
              <a:t> Definitions</a:t>
            </a:r>
          </a:p>
          <a:p>
            <a:r>
              <a:rPr lang="en-US" sz="3200" b="1" dirty="0" smtClean="0"/>
              <a:t>Impact of Bias</a:t>
            </a:r>
          </a:p>
          <a:p>
            <a:r>
              <a:rPr lang="en-US" sz="3200" b="1" dirty="0" smtClean="0"/>
              <a:t>Brief Theory Overview</a:t>
            </a:r>
          </a:p>
          <a:p>
            <a:r>
              <a:rPr lang="en-US" sz="3200" b="1" dirty="0" err="1" smtClean="0"/>
              <a:t>Ec</a:t>
            </a:r>
            <a:r>
              <a:rPr lang="en-US" sz="3200" b="1" dirty="0" smtClean="0"/>
              <a:t>(h)o-location Model</a:t>
            </a:r>
          </a:p>
          <a:p>
            <a:r>
              <a:rPr lang="en-US" sz="3200" b="1" dirty="0" smtClean="0"/>
              <a:t>Case Studies</a:t>
            </a:r>
          </a:p>
          <a:p>
            <a:r>
              <a:rPr lang="en-US" sz="3200" b="1" dirty="0" smtClean="0"/>
              <a:t>Questions</a:t>
            </a:r>
            <a:endParaRPr lang="en-US" sz="3200" b="1" dirty="0"/>
          </a:p>
        </p:txBody>
      </p:sp>
    </p:spTree>
    <p:extLst>
      <p:ext uri="{BB962C8B-B14F-4D97-AF65-F5344CB8AC3E}">
        <p14:creationId xmlns:p14="http://schemas.microsoft.com/office/powerpoint/2010/main" val="3388444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85800" y="2179320"/>
            <a:ext cx="7239000" cy="4267200"/>
          </a:xfrm>
        </p:spPr>
        <p:txBody>
          <a:bodyPr>
            <a:normAutofit/>
          </a:bodyPr>
          <a:lstStyle/>
          <a:p>
            <a:r>
              <a:rPr lang="en-US" dirty="0" smtClean="0"/>
              <a:t>Jason Gines, Ph.D. (he/his/</a:t>
            </a:r>
            <a:r>
              <a:rPr lang="en-US" dirty="0" err="1" smtClean="0"/>
              <a:t>ze</a:t>
            </a:r>
            <a:r>
              <a:rPr lang="en-US" dirty="0" smtClean="0"/>
              <a:t>)</a:t>
            </a:r>
          </a:p>
          <a:p>
            <a:pPr lvl="1"/>
            <a:r>
              <a:rPr lang="en-US" dirty="0" smtClean="0"/>
              <a:t>Director, Inclusion and Diversity Engagement</a:t>
            </a:r>
          </a:p>
          <a:p>
            <a:pPr lvl="1"/>
            <a:r>
              <a:rPr lang="en-US" dirty="0" smtClean="0">
                <a:hlinkClick r:id="rId3"/>
              </a:rPr>
              <a:t>jeg293@ist.psu.edu</a:t>
            </a:r>
            <a:endParaRPr lang="en-US" dirty="0" smtClean="0"/>
          </a:p>
          <a:p>
            <a:pPr lvl="1"/>
            <a:endParaRPr lang="en-US" dirty="0" smtClean="0"/>
          </a:p>
          <a:p>
            <a:r>
              <a:rPr lang="en-US" dirty="0" smtClean="0"/>
              <a:t>Olivia Lewis (she/her/hers)</a:t>
            </a:r>
          </a:p>
          <a:p>
            <a:pPr lvl="1"/>
            <a:r>
              <a:rPr lang="en-US" dirty="0" smtClean="0"/>
              <a:t>Coordinator, Inclusion and Diversity Engagement</a:t>
            </a:r>
          </a:p>
          <a:p>
            <a:pPr lvl="1"/>
            <a:r>
              <a:rPr lang="en-US" dirty="0" smtClean="0">
                <a:hlinkClick r:id="rId4"/>
              </a:rPr>
              <a:t>okl1@psu.edu</a:t>
            </a:r>
            <a:endParaRPr lang="en-US" dirty="0" smtClean="0"/>
          </a:p>
          <a:p>
            <a:pPr lvl="1"/>
            <a:endParaRPr lang="en-US" dirty="0" smtClean="0"/>
          </a:p>
          <a:p>
            <a:r>
              <a:rPr lang="en-US" dirty="0" smtClean="0"/>
              <a:t>E101 Westgate Building </a:t>
            </a:r>
          </a:p>
          <a:p>
            <a:pPr lvl="1"/>
            <a:r>
              <a:rPr lang="en-US" dirty="0" smtClean="0"/>
              <a:t>Student Academic </a:t>
            </a:r>
            <a:r>
              <a:rPr lang="en-US" dirty="0"/>
              <a:t>S</a:t>
            </a:r>
            <a:r>
              <a:rPr lang="en-US" dirty="0" smtClean="0"/>
              <a:t>ervices</a:t>
            </a:r>
            <a:endParaRPr lang="en-US" dirty="0"/>
          </a:p>
        </p:txBody>
      </p:sp>
      <p:sp>
        <p:nvSpPr>
          <p:cNvPr id="13" name="Title 1"/>
          <p:cNvSpPr txBox="1">
            <a:spLocks/>
          </p:cNvSpPr>
          <p:nvPr/>
        </p:nvSpPr>
        <p:spPr>
          <a:xfrm>
            <a:off x="685800" y="544576"/>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b="1" dirty="0" smtClean="0">
                <a:solidFill>
                  <a:schemeClr val="accent1">
                    <a:lumMod val="75000"/>
                  </a:schemeClr>
                </a:solidFill>
              </a:rPr>
              <a:t>introductions</a:t>
            </a:r>
            <a:endParaRPr lang="en-US" b="1" dirty="0">
              <a:solidFill>
                <a:schemeClr val="accent1">
                  <a:lumMod val="75000"/>
                </a:schemeClr>
              </a:solidFill>
            </a:endParaRPr>
          </a:p>
        </p:txBody>
      </p:sp>
    </p:spTree>
    <p:extLst>
      <p:ext uri="{BB962C8B-B14F-4D97-AF65-F5344CB8AC3E}">
        <p14:creationId xmlns:p14="http://schemas.microsoft.com/office/powerpoint/2010/main" val="2301231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685801" y="2590800"/>
            <a:ext cx="7772398" cy="3444240"/>
          </a:xfrm>
        </p:spPr>
        <p:txBody>
          <a:bodyPr>
            <a:noAutofit/>
          </a:bodyPr>
          <a:lstStyle/>
          <a:p>
            <a:pPr>
              <a:lnSpc>
                <a:spcPct val="200000"/>
              </a:lnSpc>
            </a:pPr>
            <a:r>
              <a:rPr lang="en-US" sz="3200" dirty="0"/>
              <a:t>Case Study #1: </a:t>
            </a:r>
            <a:r>
              <a:rPr lang="en-US" sz="3200" dirty="0" smtClean="0"/>
              <a:t>Regina</a:t>
            </a:r>
          </a:p>
          <a:p>
            <a:pPr>
              <a:lnSpc>
                <a:spcPct val="200000"/>
              </a:lnSpc>
            </a:pPr>
            <a:r>
              <a:rPr lang="en-US" sz="3200" dirty="0" smtClean="0"/>
              <a:t>Case </a:t>
            </a:r>
            <a:r>
              <a:rPr lang="en-US" sz="3200" dirty="0"/>
              <a:t>Study #2: </a:t>
            </a:r>
            <a:r>
              <a:rPr lang="en-US" sz="3200" dirty="0" smtClean="0"/>
              <a:t>Gerald</a:t>
            </a:r>
          </a:p>
          <a:p>
            <a:pPr>
              <a:lnSpc>
                <a:spcPct val="100000"/>
              </a:lnSpc>
            </a:pPr>
            <a:endParaRPr lang="en-US" sz="3200" dirty="0" smtClean="0"/>
          </a:p>
          <a:p>
            <a:pPr>
              <a:lnSpc>
                <a:spcPct val="100000"/>
              </a:lnSpc>
            </a:pPr>
            <a:r>
              <a:rPr lang="en-US" sz="3200" dirty="0" smtClean="0"/>
              <a:t>Which attributes are most salient?</a:t>
            </a:r>
            <a:endParaRPr lang="en-US" sz="3200" dirty="0"/>
          </a:p>
        </p:txBody>
      </p:sp>
      <p:sp>
        <p:nvSpPr>
          <p:cNvPr id="2" name="Title 1"/>
          <p:cNvSpPr>
            <a:spLocks noGrp="1"/>
          </p:cNvSpPr>
          <p:nvPr>
            <p:ph type="title"/>
          </p:nvPr>
        </p:nvSpPr>
        <p:spPr/>
        <p:txBody>
          <a:bodyPr/>
          <a:lstStyle/>
          <a:p>
            <a:r>
              <a:rPr lang="en-US" b="1" dirty="0" smtClean="0"/>
              <a:t>Primers for case studies</a:t>
            </a:r>
            <a:endParaRPr lang="en-US" b="1" dirty="0"/>
          </a:p>
        </p:txBody>
      </p:sp>
    </p:spTree>
    <p:extLst>
      <p:ext uri="{BB962C8B-B14F-4D97-AF65-F5344CB8AC3E}">
        <p14:creationId xmlns:p14="http://schemas.microsoft.com/office/powerpoint/2010/main" val="47586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Ec</a:t>
            </a:r>
            <a:r>
              <a:rPr lang="en-US" b="1" dirty="0" smtClean="0"/>
              <a:t>(h)o-location</a:t>
            </a:r>
            <a:endParaRPr lang="en-US" b="1" dirty="0"/>
          </a:p>
        </p:txBody>
      </p:sp>
      <p:sp>
        <p:nvSpPr>
          <p:cNvPr id="3" name="Content Placeholder 2"/>
          <p:cNvSpPr>
            <a:spLocks noGrp="1"/>
          </p:cNvSpPr>
          <p:nvPr>
            <p:ph idx="1"/>
          </p:nvPr>
        </p:nvSpPr>
        <p:spPr>
          <a:xfrm>
            <a:off x="152400" y="1905000"/>
            <a:ext cx="5715000" cy="4800600"/>
          </a:xfrm>
        </p:spPr>
        <p:txBody>
          <a:bodyPr>
            <a:normAutofit lnSpcReduction="10000"/>
          </a:bodyPr>
          <a:lstStyle/>
          <a:p>
            <a:pPr marL="0" indent="0">
              <a:buNone/>
            </a:pPr>
            <a:r>
              <a:rPr lang="en-US" sz="2800" b="1" dirty="0" smtClean="0"/>
              <a:t>Definitions</a:t>
            </a:r>
          </a:p>
          <a:p>
            <a:r>
              <a:rPr lang="en-US" sz="2400" dirty="0" smtClean="0"/>
              <a:t>physiological </a:t>
            </a:r>
            <a:r>
              <a:rPr lang="en-US" sz="2400" dirty="0"/>
              <a:t>process for locating distant or invisible objects </a:t>
            </a:r>
            <a:r>
              <a:rPr lang="en-US" sz="2400" dirty="0" smtClean="0"/>
              <a:t>by </a:t>
            </a:r>
            <a:r>
              <a:rPr lang="en-US" sz="2400" dirty="0"/>
              <a:t>sound waves reflected back to the emitter </a:t>
            </a:r>
            <a:r>
              <a:rPr lang="en-US" sz="2400" dirty="0" smtClean="0"/>
              <a:t>from </a:t>
            </a:r>
            <a:r>
              <a:rPr lang="en-US" sz="2400" dirty="0"/>
              <a:t>the objects </a:t>
            </a:r>
            <a:r>
              <a:rPr lang="en-US" sz="1600" dirty="0"/>
              <a:t>(</a:t>
            </a:r>
            <a:r>
              <a:rPr lang="en-US" sz="1600" dirty="0">
                <a:hlinkClick r:id="rId3"/>
              </a:rPr>
              <a:t>https://</a:t>
            </a:r>
            <a:r>
              <a:rPr lang="en-US" sz="1600" dirty="0" smtClean="0">
                <a:hlinkClick r:id="rId3"/>
              </a:rPr>
              <a:t>www.merriam-webster.com/dictionary/echolocation</a:t>
            </a:r>
            <a:r>
              <a:rPr lang="en-US" sz="1600" dirty="0" smtClean="0"/>
              <a:t>)</a:t>
            </a:r>
          </a:p>
          <a:p>
            <a:pPr marL="0" indent="0">
              <a:buNone/>
            </a:pPr>
            <a:endParaRPr lang="en-US" b="1" dirty="0"/>
          </a:p>
          <a:p>
            <a:r>
              <a:rPr lang="en-US" sz="2400" b="1" dirty="0" err="1" smtClean="0"/>
              <a:t>Ec</a:t>
            </a:r>
            <a:r>
              <a:rPr lang="en-US" sz="2400" b="1" dirty="0" smtClean="0"/>
              <a:t>(h)o-location Adapted Definition</a:t>
            </a:r>
          </a:p>
          <a:p>
            <a:pPr lvl="1"/>
            <a:r>
              <a:rPr lang="en-US" sz="2400" dirty="0" smtClean="0"/>
              <a:t>Communicative process for locating intersecting visible or invisible identities by utilizing dualistic reflection that provides a culturally holistic view of the subject  (Gines, 2017)  </a:t>
            </a:r>
          </a:p>
        </p:txBody>
      </p:sp>
      <p:pic>
        <p:nvPicPr>
          <p:cNvPr id="4" name="Picture 3" descr="&lt;strong&gt;Echolocation&lt;/strong&gt; Brushes Pain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901696"/>
            <a:ext cx="2743200" cy="2057400"/>
          </a:xfrm>
          <a:prstGeom prst="rect">
            <a:avLst/>
          </a:prstGeom>
        </p:spPr>
      </p:pic>
    </p:spTree>
    <p:extLst>
      <p:ext uri="{BB962C8B-B14F-4D97-AF65-F5344CB8AC3E}">
        <p14:creationId xmlns:p14="http://schemas.microsoft.com/office/powerpoint/2010/main" val="1215950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46033" y="5835207"/>
            <a:ext cx="2203706" cy="116558"/>
          </a:xfrm>
          <a:prstGeom prst="rect">
            <a:avLst/>
          </a:prstGeom>
          <a:noFill/>
        </p:spPr>
        <p:txBody>
          <a:bodyPr wrap="square" lIns="0" tIns="0" rIns="0" bIns="0" rtlCol="0">
            <a:noAutofit/>
          </a:bodyPr>
          <a:lstStyle/>
          <a:p>
            <a:pPr algn="r"/>
            <a:r>
              <a:rPr lang="en-US" sz="675" dirty="0">
                <a:solidFill>
                  <a:schemeClr val="bg1"/>
                </a:solidFill>
                <a:latin typeface="Arial" panose="020B0604020202020204" pitchFamily="34" charset="0"/>
                <a:cs typeface="Arial" panose="020B0604020202020204" pitchFamily="34" charset="0"/>
              </a:rPr>
              <a:t>Office of Inclusion &amp; Diversity Engagement </a:t>
            </a:r>
          </a:p>
        </p:txBody>
      </p:sp>
      <p:sp>
        <p:nvSpPr>
          <p:cNvPr id="7" name="TextBox 6"/>
          <p:cNvSpPr txBox="1"/>
          <p:nvPr/>
        </p:nvSpPr>
        <p:spPr>
          <a:xfrm>
            <a:off x="242267" y="2163968"/>
            <a:ext cx="8721139" cy="4108817"/>
          </a:xfrm>
          <a:prstGeom prst="rect">
            <a:avLst/>
          </a:prstGeom>
          <a:noFill/>
        </p:spPr>
        <p:txBody>
          <a:bodyPr wrap="square" rtlCol="0">
            <a:spAutoFit/>
          </a:bodyPr>
          <a:lstStyle/>
          <a:p>
            <a:pPr algn="ctr"/>
            <a:r>
              <a:rPr lang="en-US" sz="2400" dirty="0">
                <a:cs typeface="Arial" panose="020B0604020202020204" pitchFamily="34" charset="0"/>
              </a:rPr>
              <a:t>“Being biased is how we get through life without evaluating everything afresh every time </a:t>
            </a:r>
            <a:r>
              <a:rPr lang="en-US" sz="2400" dirty="0" smtClean="0">
                <a:cs typeface="Arial" panose="020B0604020202020204" pitchFamily="34" charset="0"/>
              </a:rPr>
              <a:t>we experience </a:t>
            </a:r>
            <a:r>
              <a:rPr lang="en-US" sz="2400" dirty="0">
                <a:cs typeface="Arial" panose="020B0604020202020204" pitchFamily="34" charset="0"/>
              </a:rPr>
              <a:t>it” </a:t>
            </a:r>
          </a:p>
          <a:p>
            <a:pPr algn="ctr"/>
            <a:r>
              <a:rPr lang="en-US" sz="2400" dirty="0">
                <a:cs typeface="Arial" panose="020B0604020202020204" pitchFamily="34" charset="0"/>
              </a:rPr>
              <a:t>– Howard J. Ross</a:t>
            </a:r>
          </a:p>
          <a:p>
            <a:endParaRPr lang="en-US" sz="2100" dirty="0">
              <a:cs typeface="Arial" panose="020B0604020202020204" pitchFamily="34" charset="0"/>
            </a:endParaRPr>
          </a:p>
          <a:p>
            <a:pPr marL="342900" indent="-342900">
              <a:buFont typeface="Arial" panose="020B0604020202020204" pitchFamily="34" charset="0"/>
              <a:buChar char="•"/>
            </a:pPr>
            <a:r>
              <a:rPr lang="en-US" sz="2400" dirty="0">
                <a:ea typeface="Calibri" panose="020F0502020204030204" pitchFamily="34" charset="0"/>
                <a:cs typeface="Arial" panose="020B0604020202020204" pitchFamily="34" charset="0"/>
              </a:rPr>
              <a:t>We are exposed to </a:t>
            </a:r>
            <a:r>
              <a:rPr lang="en-US" sz="2400" dirty="0">
                <a:solidFill>
                  <a:srgbClr val="FF0000"/>
                </a:solidFill>
                <a:ea typeface="Calibri" panose="020F0502020204030204" pitchFamily="34" charset="0"/>
                <a:cs typeface="Arial" panose="020B0604020202020204" pitchFamily="34" charset="0"/>
              </a:rPr>
              <a:t>11 MILLION </a:t>
            </a:r>
            <a:r>
              <a:rPr lang="en-US" sz="2400" dirty="0">
                <a:ea typeface="Calibri" panose="020F0502020204030204" pitchFamily="34" charset="0"/>
                <a:cs typeface="Arial" panose="020B0604020202020204" pitchFamily="34" charset="0"/>
              </a:rPr>
              <a:t>sensory triggers at one time…We can only absorb </a:t>
            </a:r>
            <a:r>
              <a:rPr lang="en-US" sz="2400" dirty="0">
                <a:solidFill>
                  <a:srgbClr val="FF0000"/>
                </a:solidFill>
                <a:ea typeface="Calibri" panose="020F0502020204030204" pitchFamily="34" charset="0"/>
                <a:cs typeface="Arial" panose="020B0604020202020204" pitchFamily="34" charset="0"/>
              </a:rPr>
              <a:t>40-50</a:t>
            </a:r>
            <a:r>
              <a:rPr lang="en-US" sz="2400" dirty="0">
                <a:ea typeface="Calibri" panose="020F0502020204030204" pitchFamily="34" charset="0"/>
                <a:cs typeface="Arial" panose="020B0604020202020204" pitchFamily="34" charset="0"/>
              </a:rPr>
              <a:t>…We can </a:t>
            </a:r>
            <a:r>
              <a:rPr lang="en-US" sz="2400" dirty="0">
                <a:solidFill>
                  <a:srgbClr val="FF0000"/>
                </a:solidFill>
                <a:ea typeface="Calibri" panose="020F0502020204030204" pitchFamily="34" charset="0"/>
                <a:cs typeface="Arial" panose="020B0604020202020204" pitchFamily="34" charset="0"/>
              </a:rPr>
              <a:t>consciously notice as few as 7</a:t>
            </a:r>
            <a:r>
              <a:rPr lang="en-US" sz="2400" dirty="0">
                <a:ea typeface="Calibri" panose="020F0502020204030204" pitchFamily="34" charset="0"/>
                <a:cs typeface="Arial" panose="020B0604020202020204" pitchFamily="34" charset="0"/>
              </a:rPr>
              <a:t> at a time. </a:t>
            </a:r>
          </a:p>
          <a:p>
            <a:pPr marL="342900" indent="-342900">
              <a:buFont typeface="Arial" panose="020B0604020202020204" pitchFamily="34" charset="0"/>
              <a:buChar char="•"/>
            </a:pPr>
            <a:endParaRPr lang="en-US" sz="2400"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400" dirty="0">
                <a:ea typeface="Calibri" panose="020F0502020204030204" pitchFamily="34" charset="0"/>
                <a:cs typeface="Arial" panose="020B0604020202020204" pitchFamily="34" charset="0"/>
                <a:hlinkClick r:id="rId3"/>
              </a:rPr>
              <a:t>Given</a:t>
            </a:r>
            <a:r>
              <a:rPr lang="en-US" sz="2400" dirty="0">
                <a:ea typeface="Calibri" panose="020F0502020204030204" pitchFamily="34" charset="0"/>
                <a:cs typeface="Arial" panose="020B0604020202020204" pitchFamily="34" charset="0"/>
              </a:rPr>
              <a:t> the immense amount of stimuli we are exposed to at any one particular moment, how can we know what we are responding to</a:t>
            </a:r>
            <a:r>
              <a:rPr lang="en-US" sz="2400" dirty="0" smtClean="0">
                <a:ea typeface="Calibri" panose="020F0502020204030204" pitchFamily="34" charset="0"/>
                <a:cs typeface="Arial" panose="020B0604020202020204" pitchFamily="34" charset="0"/>
              </a:rPr>
              <a:t>?</a:t>
            </a:r>
            <a:endParaRPr lang="en-US" sz="2400" dirty="0">
              <a:ea typeface="Calibri" panose="020F050202020403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267CA243-7103-4A05-904F-EDDB1A53CF5A}" type="slidenum">
              <a:rPr lang="en-US" smtClean="0"/>
              <a:t>6</a:t>
            </a:fld>
            <a:endParaRPr lang="en-US"/>
          </a:p>
        </p:txBody>
      </p:sp>
      <p:sp>
        <p:nvSpPr>
          <p:cNvPr id="10" name="TextBox 9"/>
          <p:cNvSpPr txBox="1"/>
          <p:nvPr/>
        </p:nvSpPr>
        <p:spPr>
          <a:xfrm>
            <a:off x="4399782" y="5786222"/>
            <a:ext cx="353291" cy="213585"/>
          </a:xfrm>
          <a:prstGeom prst="rect">
            <a:avLst/>
          </a:prstGeom>
          <a:noFill/>
        </p:spPr>
        <p:txBody>
          <a:bodyPr wrap="square" rtlCol="0">
            <a:spAutoFit/>
          </a:bodyPr>
          <a:lstStyle/>
          <a:p>
            <a:pPr algn="ctr"/>
            <a:r>
              <a:rPr lang="en-US" sz="788" dirty="0">
                <a:solidFill>
                  <a:schemeClr val="bg1"/>
                </a:solidFill>
              </a:rPr>
              <a:t>9</a:t>
            </a:r>
          </a:p>
        </p:txBody>
      </p:sp>
      <p:sp>
        <p:nvSpPr>
          <p:cNvPr id="8" name="Title 1"/>
          <p:cNvSpPr txBox="1">
            <a:spLocks/>
          </p:cNvSpPr>
          <p:nvPr/>
        </p:nvSpPr>
        <p:spPr>
          <a:xfrm>
            <a:off x="690227" y="703564"/>
            <a:ext cx="7772400" cy="1609344"/>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b="1" dirty="0" smtClean="0"/>
              <a:t>Bias &amp; unconscious bias</a:t>
            </a:r>
          </a:p>
          <a:p>
            <a:r>
              <a:rPr lang="en-US" b="1" dirty="0" smtClean="0"/>
              <a:t>“blind spots”</a:t>
            </a:r>
            <a:endParaRPr lang="en-US" b="1" dirty="0"/>
          </a:p>
        </p:txBody>
      </p:sp>
    </p:spTree>
    <p:extLst>
      <p:ext uri="{BB962C8B-B14F-4D97-AF65-F5344CB8AC3E}">
        <p14:creationId xmlns:p14="http://schemas.microsoft.com/office/powerpoint/2010/main" val="2398818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941576"/>
          </a:xfrm>
        </p:spPr>
        <p:txBody>
          <a:bodyPr/>
          <a:lstStyle/>
          <a:p>
            <a:r>
              <a:rPr lang="en-US" b="1" dirty="0" smtClean="0"/>
              <a:t>Impact of Bias</a:t>
            </a:r>
            <a:endParaRPr lang="en-US" b="1" dirty="0"/>
          </a:p>
        </p:txBody>
      </p:sp>
      <p:sp>
        <p:nvSpPr>
          <p:cNvPr id="3" name="Content Placeholder 2"/>
          <p:cNvSpPr>
            <a:spLocks noGrp="1"/>
          </p:cNvSpPr>
          <p:nvPr>
            <p:ph idx="1"/>
          </p:nvPr>
        </p:nvSpPr>
        <p:spPr>
          <a:xfrm>
            <a:off x="685800" y="1600200"/>
            <a:ext cx="7772400" cy="4572000"/>
          </a:xfrm>
        </p:spPr>
        <p:txBody>
          <a:bodyPr>
            <a:normAutofit fontScale="85000" lnSpcReduction="20000"/>
          </a:bodyPr>
          <a:lstStyle/>
          <a:p>
            <a:pPr marL="0" indent="0" algn="ctr" fontAlgn="auto">
              <a:spcAft>
                <a:spcPts val="0"/>
              </a:spcAft>
              <a:buClr>
                <a:srgbClr val="0070C0"/>
              </a:buClr>
              <a:buSzPct val="100000"/>
              <a:buNone/>
            </a:pPr>
            <a:r>
              <a:rPr lang="en-US" sz="33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Unconscious </a:t>
            </a:r>
            <a:r>
              <a:rPr lang="en-US" sz="33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Bias</a:t>
            </a:r>
          </a:p>
          <a:p>
            <a:pPr marL="0" indent="0">
              <a:buClr>
                <a:srgbClr val="0070C0"/>
              </a:buClr>
              <a:buSzPct val="100000"/>
              <a:buNone/>
            </a:pPr>
            <a:r>
              <a:rPr lang="en-US" sz="2800" b="1" dirty="0" smtClean="0"/>
              <a:t>Selective Attention</a:t>
            </a:r>
            <a:r>
              <a:rPr lang="en-US" sz="2800" dirty="0" smtClean="0"/>
              <a:t>: </a:t>
            </a:r>
            <a:r>
              <a:rPr lang="en-US" sz="2800" dirty="0"/>
              <a:t>a mental process through which we selectively see some things but not others depending upon our point of focus, or what we happen to be focusing on at a particular time.</a:t>
            </a:r>
          </a:p>
          <a:p>
            <a:pPr marL="0" lvl="0" indent="0">
              <a:buNone/>
            </a:pPr>
            <a:r>
              <a:rPr lang="en-US" sz="2800" b="1" dirty="0"/>
              <a:t>Diagnosis Bias</a:t>
            </a:r>
            <a:r>
              <a:rPr lang="en-US" sz="2800" dirty="0"/>
              <a:t>: the propensity to label people, ideas, or things based on our initial </a:t>
            </a:r>
            <a:r>
              <a:rPr lang="en-US" sz="2800" dirty="0" smtClean="0"/>
              <a:t>opinions</a:t>
            </a:r>
          </a:p>
          <a:p>
            <a:pPr marL="0" lvl="0" indent="0">
              <a:buNone/>
            </a:pPr>
            <a:endParaRPr lang="en-US" sz="2400" dirty="0"/>
          </a:p>
          <a:p>
            <a:pPr lvl="1"/>
            <a:r>
              <a:rPr lang="en-US" sz="2400" b="1" u="sng" dirty="0">
                <a:hlinkClick r:id="rId3"/>
              </a:rPr>
              <a:t>Halo/Horn Effect</a:t>
            </a:r>
            <a:r>
              <a:rPr lang="en-US" sz="2400" b="1" dirty="0"/>
              <a:t> </a:t>
            </a:r>
            <a:r>
              <a:rPr lang="en-US" sz="2400" dirty="0"/>
              <a:t>– our initial impression of people impact every subsequent interaction with them. Several studies show that his initial impression is lasting, and tends to produce </a:t>
            </a:r>
            <a:r>
              <a:rPr lang="en-US" sz="2400" b="1" dirty="0"/>
              <a:t>Confirmation Bias</a:t>
            </a:r>
            <a:r>
              <a:rPr lang="en-US" sz="2400" dirty="0" smtClean="0"/>
              <a:t>.</a:t>
            </a:r>
          </a:p>
          <a:p>
            <a:pPr marL="274320" lvl="1" indent="0">
              <a:buNone/>
            </a:pPr>
            <a:endParaRPr lang="en-US" sz="2400" b="1" dirty="0"/>
          </a:p>
          <a:p>
            <a:pPr lvl="1"/>
            <a:r>
              <a:rPr lang="en-US" sz="2400" b="1" dirty="0"/>
              <a:t>Pygmalion Effect &amp; Galatea Effect</a:t>
            </a:r>
            <a:r>
              <a:rPr lang="en-US" sz="2400" dirty="0"/>
              <a:t>: Receiving information on someone can “prep” the mind to fill in the blanks with certain stimuli </a:t>
            </a:r>
          </a:p>
          <a:p>
            <a:endParaRPr lang="en-US" dirty="0"/>
          </a:p>
        </p:txBody>
      </p:sp>
    </p:spTree>
    <p:extLst>
      <p:ext uri="{BB962C8B-B14F-4D97-AF65-F5344CB8AC3E}">
        <p14:creationId xmlns:p14="http://schemas.microsoft.com/office/powerpoint/2010/main" val="3012975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
            <a:ext cx="7772400" cy="1609344"/>
          </a:xfrm>
        </p:spPr>
        <p:txBody>
          <a:bodyPr/>
          <a:lstStyle/>
          <a:p>
            <a:r>
              <a:rPr lang="en-US" b="1" dirty="0" smtClean="0"/>
              <a:t>Brief Theoretical Overview</a:t>
            </a:r>
            <a:endParaRPr lang="en-US" b="1" dirty="0"/>
          </a:p>
        </p:txBody>
      </p:sp>
      <p:sp>
        <p:nvSpPr>
          <p:cNvPr id="3" name="Content Placeholder 2"/>
          <p:cNvSpPr>
            <a:spLocks noGrp="1"/>
          </p:cNvSpPr>
          <p:nvPr>
            <p:ph idx="1"/>
          </p:nvPr>
        </p:nvSpPr>
        <p:spPr>
          <a:xfrm>
            <a:off x="152400" y="1066800"/>
            <a:ext cx="8686800" cy="2209800"/>
          </a:xfrm>
        </p:spPr>
        <p:txBody>
          <a:bodyPr>
            <a:normAutofit lnSpcReduction="10000"/>
          </a:bodyPr>
          <a:lstStyle/>
          <a:p>
            <a:pPr marL="0" indent="0" algn="ctr" fontAlgn="auto">
              <a:spcAft>
                <a:spcPts val="0"/>
              </a:spcAft>
              <a:buClr>
                <a:srgbClr val="0070C0"/>
              </a:buClr>
              <a:buSzPct val="100000"/>
              <a:buNone/>
            </a:pPr>
            <a:r>
              <a:rPr lang="en-US" sz="33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Location</a:t>
            </a:r>
          </a:p>
          <a:p>
            <a:pPr>
              <a:buClr>
                <a:srgbClr val="0070C0"/>
              </a:buClr>
              <a:buSzPct val="100000"/>
            </a:pPr>
            <a:r>
              <a:rPr lang="en-US" dirty="0" smtClean="0"/>
              <a:t>Where individuals are situated in relation to others (e.g., disability status, race, ethnicity, citizenship status, etc.) </a:t>
            </a:r>
          </a:p>
          <a:p>
            <a:pPr>
              <a:buClr>
                <a:srgbClr val="0070C0"/>
              </a:buClr>
              <a:buSzPct val="100000"/>
            </a:pPr>
            <a:r>
              <a:rPr lang="en-US" dirty="0" smtClean="0"/>
              <a:t>Social locations </a:t>
            </a:r>
            <a:r>
              <a:rPr lang="en-US" dirty="0"/>
              <a:t>relate to stratification (at local, national and transnational fields), within a contextual and chronographic context, i.e. they inhabit a ‘real time and place’ context.</a:t>
            </a:r>
            <a:endParaRPr lang="en-US" sz="16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457200" y="3276600"/>
            <a:ext cx="8001000" cy="3428999"/>
          </a:xfrm>
          <a:prstGeom prst="rect">
            <a:avLst/>
          </a:prstGeom>
        </p:spPr>
      </p:pic>
    </p:spTree>
    <p:extLst>
      <p:ext uri="{BB962C8B-B14F-4D97-AF65-F5344CB8AC3E}">
        <p14:creationId xmlns:p14="http://schemas.microsoft.com/office/powerpoint/2010/main" val="1106175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52400"/>
            <a:ext cx="7772400" cy="1609344"/>
          </a:xfrm>
        </p:spPr>
        <p:txBody>
          <a:bodyPr/>
          <a:lstStyle/>
          <a:p>
            <a:r>
              <a:rPr lang="en-US" b="1" dirty="0" smtClean="0"/>
              <a:t>Brief Theoretical Overview</a:t>
            </a:r>
            <a:endParaRPr lang="en-US" b="1" dirty="0"/>
          </a:p>
        </p:txBody>
      </p:sp>
      <p:sp>
        <p:nvSpPr>
          <p:cNvPr id="3" name="Content Placeholder 2"/>
          <p:cNvSpPr>
            <a:spLocks noGrp="1"/>
          </p:cNvSpPr>
          <p:nvPr>
            <p:ph idx="1"/>
          </p:nvPr>
        </p:nvSpPr>
        <p:spPr>
          <a:xfrm>
            <a:off x="685800" y="1600200"/>
            <a:ext cx="7772400" cy="4572000"/>
          </a:xfrm>
        </p:spPr>
        <p:txBody>
          <a:bodyPr>
            <a:normAutofit/>
          </a:bodyPr>
          <a:lstStyle/>
          <a:p>
            <a:pPr marL="0" indent="0" algn="ctr" fontAlgn="auto">
              <a:spcAft>
                <a:spcPts val="0"/>
              </a:spcAft>
              <a:buClr>
                <a:srgbClr val="0070C0"/>
              </a:buClr>
              <a:buSzPct val="100000"/>
              <a:buNone/>
            </a:pPr>
            <a:r>
              <a:rPr lang="en-US" sz="33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Ecological Model</a:t>
            </a:r>
          </a:p>
          <a:p>
            <a:endParaRPr lang="en-US" dirty="0"/>
          </a:p>
        </p:txBody>
      </p:sp>
      <p:pic>
        <p:nvPicPr>
          <p:cNvPr id="4" name="Picture 3"/>
          <p:cNvPicPr>
            <a:picLocks noChangeAspect="1"/>
          </p:cNvPicPr>
          <p:nvPr/>
        </p:nvPicPr>
        <p:blipFill>
          <a:blip r:embed="rId3"/>
          <a:stretch>
            <a:fillRect/>
          </a:stretch>
        </p:blipFill>
        <p:spPr>
          <a:xfrm>
            <a:off x="1200150" y="895350"/>
            <a:ext cx="6743700" cy="5962650"/>
          </a:xfrm>
          <a:prstGeom prst="rect">
            <a:avLst/>
          </a:prstGeom>
        </p:spPr>
      </p:pic>
    </p:spTree>
    <p:extLst>
      <p:ext uri="{BB962C8B-B14F-4D97-AF65-F5344CB8AC3E}">
        <p14:creationId xmlns:p14="http://schemas.microsoft.com/office/powerpoint/2010/main" val="2479608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2D51794-BEEC-40BD-A80C-3FC7DE9E6D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2866</TotalTime>
  <Words>2126</Words>
  <Application>Microsoft Macintosh PowerPoint</Application>
  <PresentationFormat>On-screen Show (4:3)</PresentationFormat>
  <Paragraphs>190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Rockwell</vt:lpstr>
      <vt:lpstr>Rockwell Condensed</vt:lpstr>
      <vt:lpstr>Wingdings</vt:lpstr>
      <vt:lpstr>Arial</vt:lpstr>
      <vt:lpstr>Wood Type</vt:lpstr>
      <vt:lpstr>PowerPoint Presentation</vt:lpstr>
      <vt:lpstr>Advanced Organizer</vt:lpstr>
      <vt:lpstr>PowerPoint Presentation</vt:lpstr>
      <vt:lpstr>Primers for case studies</vt:lpstr>
      <vt:lpstr>Ec(h)o-location</vt:lpstr>
      <vt:lpstr>PowerPoint Presentation</vt:lpstr>
      <vt:lpstr>Impact of Bias</vt:lpstr>
      <vt:lpstr>Brief Theoretical Overview</vt:lpstr>
      <vt:lpstr>Brief Theoretical Overview</vt:lpstr>
      <vt:lpstr>Brief Theoretical Overview</vt:lpstr>
      <vt:lpstr>Brief Theoretical Overview</vt:lpstr>
      <vt:lpstr>Brief Theoretical Overview</vt:lpstr>
      <vt:lpstr>Ec(h)o-Location Model</vt:lpstr>
      <vt:lpstr>Ec(h)o-Location Model</vt:lpstr>
      <vt:lpstr>Questions?</vt:lpstr>
      <vt:lpstr>References</vt:lpstr>
      <vt:lpstr>References</vt:lpstr>
    </vt:vector>
  </TitlesOfParts>
  <Company>Penn State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Gines</dc:creator>
  <cp:keywords/>
  <cp:lastModifiedBy>Olivia Lewis</cp:lastModifiedBy>
  <cp:revision>65</cp:revision>
  <cp:lastPrinted>2017-09-28T23:32:04Z</cp:lastPrinted>
  <dcterms:created xsi:type="dcterms:W3CDTF">2017-07-24T16:46:00Z</dcterms:created>
  <dcterms:modified xsi:type="dcterms:W3CDTF">2017-09-28T23:39:05Z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TC019648099991</vt:lpwstr>
  </property>
</Properties>
</file>