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4"/>
  </p:notesMasterIdLst>
  <p:sldIdLst>
    <p:sldId id="256" r:id="rId5"/>
    <p:sldId id="262" r:id="rId6"/>
    <p:sldId id="261" r:id="rId7"/>
    <p:sldId id="264" r:id="rId8"/>
    <p:sldId id="263" r:id="rId9"/>
    <p:sldId id="265" r:id="rId10"/>
    <p:sldId id="267" r:id="rId11"/>
    <p:sldId id="268" r:id="rId12"/>
    <p:sldId id="269" r:id="rId13"/>
    <p:sldId id="270" r:id="rId14"/>
    <p:sldId id="272" r:id="rId15"/>
    <p:sldId id="271" r:id="rId16"/>
    <p:sldId id="273" r:id="rId17"/>
    <p:sldId id="278" r:id="rId18"/>
    <p:sldId id="276" r:id="rId19"/>
    <p:sldId id="274" r:id="rId20"/>
    <p:sldId id="277" r:id="rId21"/>
    <p:sldId id="279" r:id="rId22"/>
    <p:sldId id="275" r:id="rId23"/>
  </p:sldIdLst>
  <p:sldSz cx="9144000" cy="5143500" type="screen16x9"/>
  <p:notesSz cx="6858000" cy="9144000"/>
  <p:embeddedFontLst>
    <p:embeddedFont>
      <p:font typeface="Average" panose="020B0604020202020204" charset="0"/>
      <p:regular r:id="rId25"/>
    </p:embeddedFont>
    <p:embeddedFont>
      <p:font typeface="Calibri" panose="020F0502020204030204" pitchFamily="34" charset="0"/>
      <p:regular r:id="rId26"/>
      <p:bold r:id="rId27"/>
      <p:italic r:id="rId28"/>
      <p:boldItalic r:id="rId29"/>
    </p:embeddedFont>
    <p:embeddedFont>
      <p:font typeface="Oswald" panose="00000500000000000000" pitchFamily="2"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0FFF0F-0513-4FE4-9BA6-192BB7B45659}" v="81" dt="2021-09-15T18:05:20.153"/>
    <p1510:client id="{42456B52-42E3-4506-A9C1-07AA95001C55}" v="1" dt="2021-09-15T12:26:09.256"/>
    <p1510:client id="{A3D95FCF-B6B4-45C5-BD83-F4AFC0D344DF}" v="242" dt="2021-09-15T14:21:26.591"/>
    <p1510:client id="{B35A0622-52A2-4379-B392-0D96C3A6C967}" v="8" dt="2021-09-15T17:34:58.544"/>
    <p1510:client id="{C17CD65B-E405-4897-AD19-1FF7E3706016}" v="1" dt="2021-09-15T15:40:27.281"/>
    <p1510:client id="{CBD1A225-D9FA-449D-A5BF-D4556003E6E8}" v="28" dt="2021-09-15T17:52:45.570"/>
    <p1510:client id="{D5FBB183-ED1F-434C-B51F-19A849685934}" v="3" dt="2021-09-15T11:49:08.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571" autoAdjust="0"/>
  </p:normalViewPr>
  <p:slideViewPr>
    <p:cSldViewPr snapToGrid="0">
      <p:cViewPr varScale="1">
        <p:scale>
          <a:sx n="57" d="100"/>
          <a:sy n="57" d="100"/>
        </p:scale>
        <p:origin x="191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b3fce33c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b3fce33c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Kim</a:t>
            </a:r>
          </a:p>
          <a:p>
            <a:pPr marL="457200" indent="-317500"/>
            <a:r>
              <a:rPr lang="en-US" dirty="0">
                <a:latin typeface="Calibri"/>
                <a:cs typeface="Calibri"/>
              </a:rPr>
              <a:t>Consults provide an opportunity to engage students in conversations about their academic endeavors.</a:t>
            </a:r>
          </a:p>
          <a:p>
            <a:pPr marL="457200" indent="-317500"/>
            <a:r>
              <a:rPr lang="en-US" dirty="0">
                <a:latin typeface="Calibri"/>
                <a:cs typeface="Calibri"/>
              </a:rPr>
              <a:t>Consult encourages students to be proactive and begin thinking about supportive resources </a:t>
            </a:r>
            <a:r>
              <a:rPr lang="en-US" u="sng" dirty="0">
                <a:latin typeface="Calibri"/>
                <a:cs typeface="Calibri"/>
              </a:rPr>
              <a:t>before</a:t>
            </a:r>
            <a:r>
              <a:rPr lang="en-US" dirty="0">
                <a:latin typeface="Calibri"/>
                <a:cs typeface="Calibri"/>
              </a:rPr>
              <a:t> classes begin.</a:t>
            </a:r>
          </a:p>
          <a:p>
            <a:pPr marL="457200" indent="-317500"/>
            <a:r>
              <a:rPr lang="en-US" dirty="0">
                <a:latin typeface="Calibri"/>
                <a:cs typeface="Calibri"/>
              </a:rPr>
              <a:t>Consults create a space for students to ask questions and share concerns.</a:t>
            </a:r>
          </a:p>
          <a:p>
            <a:pPr marL="457200" indent="-317500"/>
            <a:r>
              <a:rPr lang="en-US" dirty="0">
                <a:latin typeface="Calibri"/>
                <a:cs typeface="Calibri"/>
              </a:rPr>
              <a:t>During the consult:</a:t>
            </a:r>
          </a:p>
          <a:p>
            <a:pPr marL="914400" lvl="1" indent="-317500"/>
            <a:r>
              <a:rPr lang="en-US" dirty="0">
                <a:latin typeface="Calibri"/>
                <a:cs typeface="Calibri"/>
              </a:rPr>
              <a:t>We inquire about student concerns.</a:t>
            </a:r>
          </a:p>
          <a:p>
            <a:pPr marL="914400" lvl="1" indent="-317500"/>
            <a:r>
              <a:rPr lang="en-US" dirty="0">
                <a:latin typeface="Calibri"/>
                <a:cs typeface="Calibri"/>
              </a:rPr>
              <a:t>We review each section of SM as time permits.</a:t>
            </a:r>
          </a:p>
          <a:p>
            <a:pPr marL="1371600" lvl="2" indent="-317500"/>
            <a:r>
              <a:rPr lang="en-US" dirty="0">
                <a:latin typeface="Calibri"/>
                <a:cs typeface="Calibri"/>
              </a:rPr>
              <a:t>Prioritize flags to ensure we provide essential resources for student success.</a:t>
            </a:r>
          </a:p>
          <a:p>
            <a:pPr marL="1371600" marR="0" lvl="2"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latin typeface="Calibri"/>
                <a:cs typeface="Calibri"/>
              </a:rPr>
              <a:t>Important to review each section – even if student scored above threshold – can reveal areas of concern.</a:t>
            </a:r>
          </a:p>
          <a:p>
            <a:pPr marL="1828800" marR="0" lvl="3"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latin typeface="Calibri"/>
                <a:cs typeface="Calibri"/>
              </a:rPr>
              <a:t>For example, student scored above threshold in procrastination and time mgmt. but had concerns about delaying writing papers because they disliked writing.</a:t>
            </a:r>
          </a:p>
          <a:p>
            <a:pPr marL="1828800" marR="0" lvl="3"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latin typeface="Calibri"/>
                <a:cs typeface="Calibri"/>
              </a:rPr>
              <a:t>Had discussion about productivity tools: Pomodoro Technique and Kanban Method.</a:t>
            </a:r>
          </a:p>
          <a:p>
            <a:pPr marL="914400" lvl="1" indent="-317500"/>
            <a:r>
              <a:rPr lang="en-US" dirty="0">
                <a:latin typeface="Calibri"/>
                <a:cs typeface="Calibri"/>
              </a:rPr>
              <a:t>We ask open-ended questions. </a:t>
            </a:r>
          </a:p>
          <a:p>
            <a:pPr marL="1371600" lvl="2" indent="-317500"/>
            <a:r>
              <a:rPr lang="en-US" dirty="0">
                <a:latin typeface="Calibri"/>
                <a:cs typeface="Calibri"/>
              </a:rPr>
              <a:t>Students may reveal learning or physical disabilities – opportunity to make referral to Disability Services</a:t>
            </a:r>
          </a:p>
          <a:p>
            <a:pPr marL="1828800" lvl="3" indent="-317500"/>
            <a:r>
              <a:rPr lang="en-US" dirty="0">
                <a:latin typeface="Calibri"/>
                <a:cs typeface="Calibri"/>
              </a:rPr>
              <a:t>For example, when asked about his typing results, a student shared how he severely damaged one hand in car accident – still able to type but only for limited amount of time </a:t>
            </a:r>
          </a:p>
          <a:p>
            <a:pPr marL="1828800" lvl="3" indent="-317500"/>
            <a:r>
              <a:rPr lang="en-US" dirty="0">
                <a:latin typeface="Calibri"/>
                <a:cs typeface="Calibri"/>
              </a:rPr>
              <a:t>Had discussion about dictation feature in MS Word &amp; Google Docs, and made referral to SDS for accommodations</a:t>
            </a:r>
          </a:p>
          <a:p>
            <a:pPr marL="914400" lvl="1" indent="-317500"/>
            <a:r>
              <a:rPr lang="en-US" dirty="0">
                <a:latin typeface="Calibri"/>
                <a:cs typeface="Calibri"/>
              </a:rPr>
              <a:t>We utilize active listening techniques.</a:t>
            </a:r>
          </a:p>
          <a:p>
            <a:pPr marL="1371600" lvl="2" indent="-317500"/>
            <a:r>
              <a:rPr lang="en-US" dirty="0">
                <a:latin typeface="Calibri"/>
                <a:cs typeface="Calibri"/>
              </a:rPr>
              <a:t>Build trusting relationship with students can instill confidence to reach out when help is needed. </a:t>
            </a:r>
          </a:p>
          <a:p>
            <a:pPr marL="457200" indent="-317500"/>
            <a:endParaRPr lang="en-US" dirty="0">
              <a:latin typeface="Calibri"/>
              <a:cs typeface="Calibri"/>
            </a:endParaRPr>
          </a:p>
          <a:p>
            <a:pPr marL="457200" indent="-317500"/>
            <a:endParaRPr lang="en-US" dirty="0">
              <a:latin typeface="Calibri"/>
              <a:cs typeface="Calibri"/>
            </a:endParaRPr>
          </a:p>
        </p:txBody>
      </p:sp>
    </p:spTree>
    <p:extLst>
      <p:ext uri="{BB962C8B-B14F-4D97-AF65-F5344CB8AC3E}">
        <p14:creationId xmlns:p14="http://schemas.microsoft.com/office/powerpoint/2010/main" val="2002860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Kim</a:t>
            </a:r>
          </a:p>
          <a:p>
            <a:pPr marL="457200" indent="-317500"/>
            <a:r>
              <a:rPr lang="en-US" dirty="0"/>
              <a:t>Through the consultation process, we learned that adult learners want to know the What, How &amp; Why of resources.</a:t>
            </a:r>
          </a:p>
          <a:p>
            <a:pPr marL="914400" lvl="1" indent="-317500"/>
            <a:r>
              <a:rPr lang="en-US" dirty="0"/>
              <a:t>WHAT is the resource?</a:t>
            </a:r>
          </a:p>
          <a:p>
            <a:pPr marL="914400" lvl="1" indent="-317500"/>
            <a:r>
              <a:rPr lang="en-US" dirty="0"/>
              <a:t>HOW do they use the resource?</a:t>
            </a:r>
          </a:p>
          <a:p>
            <a:pPr marL="914400" lvl="1" indent="-317500"/>
            <a:r>
              <a:rPr lang="en-US" dirty="0"/>
              <a:t>WHY should they use the resource</a:t>
            </a:r>
          </a:p>
          <a:p>
            <a:pPr marL="1371600" lvl="2" indent="-317500"/>
            <a:r>
              <a:rPr lang="en-US" dirty="0"/>
              <a:t>Case in point - in the previous example where the student expressed concern about procrastinating with writing papers.  We recommended the Pomodoro Technique.  We described the Pomodoro Technique (WHAT is it?), then discussed how the tool can be used to overcome procrastination (HOW is it used?) and explained that Pomodoro is a useful tool to overcome the primary barrier with procrastination – getting started (WHY should it be used?).</a:t>
            </a:r>
          </a:p>
          <a:p>
            <a:pPr marL="1371600" lvl="2" indent="-317500"/>
            <a:r>
              <a:rPr lang="en-US" dirty="0"/>
              <a:t>We follow this up by sending the student link(s) to video’s about Pomodoro as a tool to overcome procrastination as well as a video on using it as a productivity tool.   </a:t>
            </a:r>
          </a:p>
          <a:p>
            <a:pPr marL="914400" lvl="1" indent="-317500"/>
            <a:r>
              <a:rPr lang="en-US" dirty="0"/>
              <a:t>Some of our primary resources we share with students include:</a:t>
            </a:r>
          </a:p>
          <a:p>
            <a:pPr marL="1371600" lvl="2" indent="-317500"/>
            <a:r>
              <a:rPr lang="en-US" dirty="0"/>
              <a:t>Our Academic Success Kit - which includes modules we built on topics ranging from Time Management, to Note-taking, to Exam Preparation, and Group Work.</a:t>
            </a:r>
          </a:p>
          <a:p>
            <a:pPr marL="1371600" lvl="2" indent="-317500"/>
            <a:r>
              <a:rPr lang="en-US" dirty="0"/>
              <a:t>Typing Club and MS Word &amp; Google Docs dictation tools</a:t>
            </a:r>
          </a:p>
          <a:p>
            <a:pPr marL="1371600" lvl="2" indent="-317500"/>
            <a:r>
              <a:rPr lang="en-US" dirty="0"/>
              <a:t>Active Learning Strategies SQ3R (</a:t>
            </a:r>
            <a:r>
              <a:rPr lang="en-US" sz="1000" i="1" dirty="0"/>
              <a:t>Survey, Question, Read, Recite &amp; Review</a:t>
            </a:r>
            <a:r>
              <a:rPr lang="en-US" dirty="0"/>
              <a:t>) and SOAR (</a:t>
            </a:r>
            <a:r>
              <a:rPr lang="en-US" sz="1000" i="1" dirty="0"/>
              <a:t>Select, Organize, Associate &amp; Regulate</a:t>
            </a:r>
            <a:r>
              <a:rPr lang="en-US" dirty="0"/>
              <a:t>)</a:t>
            </a:r>
          </a:p>
          <a:p>
            <a:pPr marL="1371600" lvl="2" indent="-317500"/>
            <a:r>
              <a:rPr lang="en-US" dirty="0"/>
              <a:t>PSU Library Information Literacy Modules</a:t>
            </a:r>
          </a:p>
          <a:p>
            <a:pPr marL="1371600" lvl="2" indent="-317500"/>
            <a:r>
              <a:rPr lang="en-US" dirty="0"/>
              <a:t>Productivity Tools (Pomodoro &amp; Kanban)</a:t>
            </a:r>
          </a:p>
          <a:p>
            <a:pPr marL="1371600" lvl="2" indent="-317500"/>
            <a:r>
              <a:rPr lang="en-US" dirty="0"/>
              <a:t>Tech Support &amp; Tech Tutors</a:t>
            </a:r>
          </a:p>
          <a:p>
            <a:pPr marL="914400" lvl="1" indent="-317500"/>
            <a:endParaRPr lang="en-US" dirty="0"/>
          </a:p>
        </p:txBody>
      </p:sp>
    </p:spTree>
    <p:extLst>
      <p:ext uri="{BB962C8B-B14F-4D97-AF65-F5344CB8AC3E}">
        <p14:creationId xmlns:p14="http://schemas.microsoft.com/office/powerpoint/2010/main" val="1685697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lvl="0" indent="0">
              <a:spcBef>
                <a:spcPts val="600"/>
              </a:spcBef>
              <a:buNone/>
            </a:pPr>
            <a:r>
              <a:rPr lang="en-US" dirty="0"/>
              <a:t>Kim</a:t>
            </a:r>
          </a:p>
          <a:p>
            <a:pPr marL="0" indent="0">
              <a:buNone/>
            </a:pPr>
            <a:endParaRPr lang="en-US" dirty="0"/>
          </a:p>
          <a:p>
            <a:pPr marL="0" indent="0">
              <a:buNone/>
            </a:pPr>
            <a:r>
              <a:rPr lang="en-US" dirty="0"/>
              <a:t>PRO’s</a:t>
            </a:r>
          </a:p>
          <a:p>
            <a:pPr marL="171450" indent="-171450"/>
            <a:r>
              <a:rPr lang="en-US" dirty="0"/>
              <a:t>Consult creates a space for students to ask questions and share concerns.</a:t>
            </a:r>
          </a:p>
          <a:p>
            <a:pPr marL="171450" indent="-171450"/>
            <a:r>
              <a:rPr lang="en-US" dirty="0"/>
              <a:t>Opportunity to discuss flags and identify resources specific to their needs.</a:t>
            </a:r>
          </a:p>
          <a:p>
            <a:pPr marL="628650" lvl="1" indent="-171450"/>
            <a:r>
              <a:rPr lang="en-US" dirty="0"/>
              <a:t>Thinking about needs and resources before school begins enables student to make study time more efficient. </a:t>
            </a:r>
          </a:p>
          <a:p>
            <a:pPr marL="628650" lvl="1" indent="-171450"/>
            <a:r>
              <a:rPr lang="en-US" dirty="0"/>
              <a:t>For adult learners, discussions centered on ways to make study time more efficient can be a cornerstone to academic success. </a:t>
            </a:r>
          </a:p>
          <a:p>
            <a:pPr marL="171450" lvl="0" indent="-171450"/>
            <a:r>
              <a:rPr lang="en-US" dirty="0"/>
              <a:t>The consult may reveal factors not identified by the assessment.</a:t>
            </a:r>
          </a:p>
          <a:p>
            <a:pPr marL="628650" lvl="1" indent="-171450"/>
            <a:r>
              <a:rPr lang="en-US" dirty="0"/>
              <a:t>Physical and mental health concerns.</a:t>
            </a:r>
          </a:p>
          <a:p>
            <a:pPr marL="171450" lvl="0" indent="-171450"/>
            <a:r>
              <a:rPr lang="en-US" dirty="0"/>
              <a:t>We can equip students with tools to help build skills</a:t>
            </a:r>
          </a:p>
          <a:p>
            <a:pPr marL="628650" lvl="1" indent="-171450"/>
            <a:r>
              <a:rPr lang="en-US" dirty="0"/>
              <a:t>Typing club</a:t>
            </a:r>
          </a:p>
          <a:p>
            <a:pPr marL="628650" lvl="1" indent="-171450"/>
            <a:r>
              <a:rPr lang="en-US" dirty="0"/>
              <a:t>Active learning &amp; note taking strategies</a:t>
            </a:r>
          </a:p>
          <a:p>
            <a:pPr marL="171450" lvl="0" indent="-171450"/>
            <a:r>
              <a:rPr lang="en-US" dirty="0"/>
              <a:t>Provide early support in student’s academic career so they gain confidence in their skills and reduces anxiety/stress.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Build a relationship with student so they are comfortable reaching out for assistance.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CON’s</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dirty="0"/>
              <a:t>Outreach takes time </a:t>
            </a:r>
          </a:p>
          <a:p>
            <a:pPr marL="628650" marR="0" lvl="1" indent="-171450" algn="l" defTabSz="914400" rtl="0" eaLnBrk="1" fontAlgn="auto" latinLnBrk="0" hangingPunct="1">
              <a:lnSpc>
                <a:spcPct val="100000"/>
              </a:lnSpc>
              <a:spcBef>
                <a:spcPts val="0"/>
              </a:spcBef>
              <a:spcAft>
                <a:spcPts val="0"/>
              </a:spcAft>
              <a:buClr>
                <a:srgbClr val="000000"/>
              </a:buClr>
              <a:buSzPts val="1400"/>
              <a:tabLst/>
              <a:defRPr/>
            </a:pPr>
            <a:r>
              <a:rPr lang="en-US" dirty="0"/>
              <a:t>Most students do not respond to the initial email </a:t>
            </a:r>
          </a:p>
          <a:p>
            <a:pPr marL="628650" marR="0" lvl="1" indent="-171450" algn="l" defTabSz="914400" rtl="0" eaLnBrk="1" fontAlgn="auto" latinLnBrk="0" hangingPunct="1">
              <a:lnSpc>
                <a:spcPct val="100000"/>
              </a:lnSpc>
              <a:spcBef>
                <a:spcPts val="0"/>
              </a:spcBef>
              <a:spcAft>
                <a:spcPts val="0"/>
              </a:spcAft>
              <a:buClr>
                <a:srgbClr val="000000"/>
              </a:buClr>
              <a:buSzPts val="1400"/>
              <a:tabLst/>
              <a:defRPr/>
            </a:pPr>
            <a:r>
              <a:rPr lang="en-US" dirty="0"/>
              <a:t>65% of scheduled consults occur after second email is sent</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dirty="0"/>
              <a:t>Consultations take time</a:t>
            </a:r>
          </a:p>
          <a:p>
            <a:pPr marL="628650" marR="0" lvl="1" indent="-171450" algn="l" defTabSz="914400" rtl="0" eaLnBrk="1" fontAlgn="auto" latinLnBrk="0" hangingPunct="1">
              <a:lnSpc>
                <a:spcPct val="100000"/>
              </a:lnSpc>
              <a:spcBef>
                <a:spcPts val="0"/>
              </a:spcBef>
              <a:spcAft>
                <a:spcPts val="0"/>
              </a:spcAft>
              <a:buClr>
                <a:srgbClr val="000000"/>
              </a:buClr>
              <a:buSzPts val="1400"/>
              <a:tabLst/>
              <a:defRPr/>
            </a:pPr>
            <a:r>
              <a:rPr lang="en-US" dirty="0"/>
              <a:t>Consultations are a process involving multiple steps including preparation, meeting with student, sending post-consult resources, and documenting in Starfish.</a:t>
            </a:r>
          </a:p>
          <a:p>
            <a:pPr marL="628650" marR="0" lvl="1" indent="-171450" algn="l" defTabSz="914400" rtl="0" eaLnBrk="1" fontAlgn="auto" latinLnBrk="0" hangingPunct="1">
              <a:lnSpc>
                <a:spcPct val="100000"/>
              </a:lnSpc>
              <a:spcBef>
                <a:spcPts val="0"/>
              </a:spcBef>
              <a:spcAft>
                <a:spcPts val="0"/>
              </a:spcAft>
              <a:buClr>
                <a:srgbClr val="000000"/>
              </a:buClr>
              <a:buSzPts val="1400"/>
              <a:tabLst/>
              <a:defRPr/>
            </a:pPr>
            <a:r>
              <a:rPr lang="en-US" dirty="0"/>
              <a:t>The entire process can take 45-60 minutes per consult.</a:t>
            </a:r>
          </a:p>
          <a:p>
            <a:pPr marL="628650" marR="0" lvl="1" indent="-171450" algn="l" defTabSz="914400" rtl="0" eaLnBrk="1" fontAlgn="auto" latinLnBrk="0" hangingPunct="1">
              <a:lnSpc>
                <a:spcPct val="100000"/>
              </a:lnSpc>
              <a:spcBef>
                <a:spcPts val="0"/>
              </a:spcBef>
              <a:spcAft>
                <a:spcPts val="0"/>
              </a:spcAft>
              <a:buClr>
                <a:srgbClr val="000000"/>
              </a:buClr>
              <a:buSzPts val="1400"/>
              <a:tabLst/>
              <a:defRPr/>
            </a:pPr>
            <a:r>
              <a:rPr lang="en-US" dirty="0"/>
              <a:t>Some students require multiple meetings.</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dirty="0"/>
              <a:t>Students self-select the consult – those who may benefit, don’t participate. </a:t>
            </a:r>
          </a:p>
          <a:p>
            <a:pPr marL="628650" marR="0" lvl="1" indent="-171450" algn="l" defTabSz="914400" rtl="0" eaLnBrk="1" fontAlgn="auto" latinLnBrk="0" hangingPunct="1">
              <a:lnSpc>
                <a:spcPct val="100000"/>
              </a:lnSpc>
              <a:spcBef>
                <a:spcPts val="0"/>
              </a:spcBef>
              <a:spcAft>
                <a:spcPts val="0"/>
              </a:spcAft>
              <a:buClr>
                <a:srgbClr val="000000"/>
              </a:buClr>
              <a:buSzPts val="1400"/>
              <a:tabLst/>
              <a:defRPr/>
            </a:pPr>
            <a:r>
              <a:rPr lang="en-US" dirty="0"/>
              <a:t>Many students with 3 or more flags don’t participate in the program.</a:t>
            </a:r>
          </a:p>
        </p:txBody>
      </p:sp>
    </p:spTree>
    <p:extLst>
      <p:ext uri="{BB962C8B-B14F-4D97-AF65-F5344CB8AC3E}">
        <p14:creationId xmlns:p14="http://schemas.microsoft.com/office/powerpoint/2010/main" val="3385166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Calibri"/>
                <a:cs typeface="Calibri"/>
              </a:rPr>
              <a:t>Student persistence is determined by the number of terms the student completed since enrollment.</a:t>
            </a:r>
            <a:endParaRPr lang="en-US" dirty="0"/>
          </a:p>
          <a:p>
            <a:r>
              <a:rPr lang="en-US" dirty="0">
                <a:latin typeface="Calibri"/>
                <a:cs typeface="Calibri"/>
              </a:rPr>
              <a:t>4 students delayed their start until 2021</a:t>
            </a:r>
          </a:p>
          <a:p>
            <a:r>
              <a:rPr lang="en-US" dirty="0">
                <a:latin typeface="Calibri"/>
                <a:cs typeface="Calibri"/>
              </a:rPr>
              <a:t>89% of the cohort completed 1 term</a:t>
            </a:r>
          </a:p>
          <a:p>
            <a:r>
              <a:rPr lang="en-US" dirty="0">
                <a:latin typeface="Calibri"/>
                <a:cs typeface="Calibri"/>
              </a:rPr>
              <a:t>71% of the cohort completed 2 terms</a:t>
            </a:r>
          </a:p>
          <a:p>
            <a:r>
              <a:rPr lang="en-US" dirty="0">
                <a:latin typeface="Calibri"/>
                <a:cs typeface="Calibri"/>
              </a:rPr>
              <a:t>51% of the cohort completed at least 3 terms</a:t>
            </a:r>
          </a:p>
          <a:p>
            <a:r>
              <a:rPr lang="en-US" dirty="0">
                <a:latin typeface="Calibri"/>
                <a:cs typeface="Calibri"/>
              </a:rPr>
              <a:t>50% of the cohort is still currently enrolled in classes FA21</a:t>
            </a:r>
          </a:p>
          <a:p>
            <a:endParaRPr lang="en-US" dirty="0">
              <a:latin typeface="Calibri"/>
              <a:cs typeface="Calibri"/>
            </a:endParaRPr>
          </a:p>
          <a:p>
            <a:endParaRPr lang="en-US" dirty="0">
              <a:latin typeface="Calibri"/>
              <a:cs typeface="Calibri"/>
            </a:endParaRPr>
          </a:p>
        </p:txBody>
      </p:sp>
    </p:spTree>
    <p:extLst>
      <p:ext uri="{BB962C8B-B14F-4D97-AF65-F5344CB8AC3E}">
        <p14:creationId xmlns:p14="http://schemas.microsoft.com/office/powerpoint/2010/main" val="2270005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latin typeface="Calibri"/>
                <a:cs typeface="Calibri"/>
              </a:rPr>
              <a:t>Kim</a:t>
            </a:r>
          </a:p>
          <a:p>
            <a:r>
              <a:rPr lang="en-US" dirty="0">
                <a:latin typeface="Calibri"/>
                <a:cs typeface="Calibri"/>
              </a:rPr>
              <a:t>It is still too early to see the effect of the consults on student persistence and retention.</a:t>
            </a:r>
          </a:p>
          <a:p>
            <a:pPr lvl="1"/>
            <a:r>
              <a:rPr lang="en-US" dirty="0">
                <a:latin typeface="Calibri"/>
                <a:cs typeface="Calibri"/>
              </a:rPr>
              <a:t>Early data indicate there may be increased retention with students completing the consult.</a:t>
            </a:r>
          </a:p>
          <a:p>
            <a:r>
              <a:rPr lang="en-US" dirty="0">
                <a:latin typeface="Calibri"/>
                <a:cs typeface="Calibri"/>
              </a:rPr>
              <a:t>So, student retention is measured as the number of consecutive terms the student has completed since enrollment.</a:t>
            </a:r>
            <a:endParaRPr lang="en-US" dirty="0"/>
          </a:p>
          <a:p>
            <a:pPr lvl="1"/>
            <a:r>
              <a:rPr lang="en-US" dirty="0">
                <a:latin typeface="Calibri"/>
                <a:cs typeface="Calibri"/>
              </a:rPr>
              <a:t>NOTE: Summer terms may not be counted as consecutive if the student completed both the successive SP and FA terms. </a:t>
            </a:r>
          </a:p>
          <a:p>
            <a:r>
              <a:rPr lang="en-US" dirty="0">
                <a:latin typeface="Calibri"/>
                <a:cs typeface="Calibri"/>
              </a:rPr>
              <a:t>The 2020 SM Consult cohort includes 160 students.</a:t>
            </a:r>
          </a:p>
          <a:p>
            <a:r>
              <a:rPr lang="en-US" dirty="0">
                <a:latin typeface="Calibri"/>
                <a:cs typeface="Calibri"/>
              </a:rPr>
              <a:t>The next term retention rate for this cohort is 79%.</a:t>
            </a:r>
          </a:p>
          <a:p>
            <a:pPr lvl="1"/>
            <a:r>
              <a:rPr lang="en-US" dirty="0">
                <a:latin typeface="Calibri"/>
                <a:cs typeface="Calibri"/>
              </a:rPr>
              <a:t>The WC average next term retention rate for 2013-2020 is 74.5% so we are slightly above that value.</a:t>
            </a:r>
          </a:p>
          <a:p>
            <a:r>
              <a:rPr lang="en-US" dirty="0">
                <a:latin typeface="Calibri"/>
                <a:cs typeface="Calibri"/>
              </a:rPr>
              <a:t>Additionally, the 2020 SM consult cohort retention rate for the third term is 73%.</a:t>
            </a:r>
          </a:p>
          <a:p>
            <a:endParaRPr lang="en-US" dirty="0">
              <a:latin typeface="Calibri"/>
              <a:cs typeface="Calibri"/>
            </a:endParaRPr>
          </a:p>
          <a:p>
            <a:endParaRPr lang="en-US" dirty="0">
              <a:latin typeface="Calibri"/>
              <a:cs typeface="Calibri"/>
            </a:endParaRPr>
          </a:p>
        </p:txBody>
      </p:sp>
    </p:spTree>
    <p:extLst>
      <p:ext uri="{BB962C8B-B14F-4D97-AF65-F5344CB8AC3E}">
        <p14:creationId xmlns:p14="http://schemas.microsoft.com/office/powerpoint/2010/main" val="2104565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Kim</a:t>
            </a:r>
          </a:p>
          <a:p>
            <a:pPr marL="457200" indent="-317500"/>
            <a:r>
              <a:rPr lang="en-US" dirty="0">
                <a:latin typeface="Calibri"/>
                <a:cs typeface="Calibri"/>
              </a:rPr>
              <a:t>Student feedback is the current measure of success for the SM consultations.</a:t>
            </a:r>
          </a:p>
          <a:p>
            <a:pPr marL="457200" indent="-317500"/>
            <a:r>
              <a:rPr lang="en-US" dirty="0">
                <a:latin typeface="Calibri"/>
                <a:cs typeface="Calibri"/>
              </a:rPr>
              <a:t>Approximately 7-10 days after the consult, the student receives an email requesting they complete a short survey about the SM consultation.</a:t>
            </a:r>
          </a:p>
          <a:p>
            <a:pPr marL="457200" indent="-317500"/>
            <a:r>
              <a:rPr lang="en-US" dirty="0">
                <a:latin typeface="Calibri"/>
                <a:cs typeface="Calibri"/>
              </a:rPr>
              <a:t>The response rate is approximately 32.1%</a:t>
            </a:r>
          </a:p>
          <a:p>
            <a:pPr marL="457200" indent="-317500"/>
            <a:r>
              <a:rPr lang="en-US" dirty="0">
                <a:latin typeface="Calibri"/>
                <a:cs typeface="Calibri"/>
              </a:rPr>
              <a:t>93% of the students surveyed indicated the </a:t>
            </a:r>
            <a:r>
              <a:rPr lang="en-US" dirty="0" err="1">
                <a:latin typeface="Calibri"/>
                <a:cs typeface="Calibri"/>
              </a:rPr>
              <a:t>SmarterMeasure</a:t>
            </a:r>
            <a:r>
              <a:rPr lang="en-US" dirty="0">
                <a:latin typeface="Calibri"/>
                <a:cs typeface="Calibri"/>
              </a:rPr>
              <a:t> assessment was useful for identifying their strengths and opportunities for improvement</a:t>
            </a:r>
          </a:p>
          <a:p>
            <a:pPr marL="457200" indent="-317500"/>
            <a:r>
              <a:rPr lang="en-US" dirty="0">
                <a:latin typeface="Calibri"/>
                <a:cs typeface="Calibri"/>
              </a:rPr>
              <a:t>There are several questions about the resources we share with students after the consult.  Using a 5-point Likert scale, students are asked to rate the usefulness of the resources.</a:t>
            </a:r>
          </a:p>
          <a:p>
            <a:pPr marL="914400" lvl="1" indent="-317500"/>
            <a:r>
              <a:rPr lang="en-US" dirty="0">
                <a:latin typeface="Calibri"/>
                <a:cs typeface="Calibri"/>
              </a:rPr>
              <a:t>82% scored the Academic Success Kit modules very or extremely useful</a:t>
            </a:r>
          </a:p>
          <a:p>
            <a:pPr marL="914400" lvl="1" indent="-317500"/>
            <a:r>
              <a:rPr lang="en-US" dirty="0">
                <a:latin typeface="Calibri"/>
                <a:cs typeface="Calibri"/>
              </a:rPr>
              <a:t>84% scored the Library resources very or extremely useful</a:t>
            </a:r>
          </a:p>
          <a:p>
            <a:pPr marL="914400" lvl="1" indent="-317500"/>
            <a:r>
              <a:rPr lang="en-US" dirty="0">
                <a:latin typeface="Calibri"/>
                <a:cs typeface="Calibri"/>
              </a:rPr>
              <a:t>83% scored the Technology resources very or extremely useful</a:t>
            </a:r>
          </a:p>
        </p:txBody>
      </p:sp>
    </p:spTree>
    <p:extLst>
      <p:ext uri="{BB962C8B-B14F-4D97-AF65-F5344CB8AC3E}">
        <p14:creationId xmlns:p14="http://schemas.microsoft.com/office/powerpoint/2010/main" val="2314179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Kim</a:t>
            </a:r>
          </a:p>
          <a:p>
            <a:pPr marL="457200" indent="-317500"/>
            <a:r>
              <a:rPr lang="en-US" dirty="0">
                <a:latin typeface="Calibri"/>
                <a:cs typeface="Calibri"/>
              </a:rPr>
              <a:t>There are several sections in the survey where students can include additional feedback about the assessment, resources, or consult.</a:t>
            </a:r>
          </a:p>
          <a:p>
            <a:pPr marL="457200" indent="-317500"/>
            <a:r>
              <a:rPr lang="en-US" dirty="0">
                <a:latin typeface="Calibri"/>
                <a:cs typeface="Calibri"/>
              </a:rPr>
              <a:t>Some feedback we received include</a:t>
            </a:r>
          </a:p>
          <a:p>
            <a:pPr marL="914400" lvl="1" indent="-317500"/>
            <a:r>
              <a:rPr lang="en-US" dirty="0">
                <a:latin typeface="Calibri"/>
                <a:cs typeface="Calibri"/>
              </a:rPr>
              <a:t>Consultation is useful &amp; appreciated</a:t>
            </a:r>
          </a:p>
          <a:p>
            <a:pPr marL="914400" lvl="1" indent="-317500"/>
            <a:r>
              <a:rPr lang="en-US" dirty="0">
                <a:latin typeface="Calibri"/>
                <a:cs typeface="Calibri"/>
              </a:rPr>
              <a:t>Consult helps give students peace of mind, confidence, and reduces anxiety</a:t>
            </a:r>
          </a:p>
          <a:p>
            <a:pPr marL="914400" lvl="1" indent="-317500"/>
            <a:r>
              <a:rPr lang="en-US" dirty="0">
                <a:latin typeface="Calibri"/>
                <a:cs typeface="Calibri"/>
              </a:rPr>
              <a:t>New students, returning students, first generation students find the assessment and consult a benefit</a:t>
            </a:r>
          </a:p>
          <a:p>
            <a:pPr marL="914400" lvl="1" indent="-317500"/>
            <a:endParaRPr lang="en-US" dirty="0">
              <a:latin typeface="Calibri"/>
              <a:cs typeface="Calibri"/>
            </a:endParaRPr>
          </a:p>
        </p:txBody>
      </p:sp>
    </p:spTree>
    <p:extLst>
      <p:ext uri="{BB962C8B-B14F-4D97-AF65-F5344CB8AC3E}">
        <p14:creationId xmlns:p14="http://schemas.microsoft.com/office/powerpoint/2010/main" val="2650077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Kim</a:t>
            </a:r>
          </a:p>
          <a:p>
            <a:pPr marL="457200" indent="-317500"/>
            <a:r>
              <a:rPr lang="en-US" dirty="0">
                <a:latin typeface="Calibri"/>
                <a:cs typeface="Calibri"/>
              </a:rPr>
              <a:t>We believe we have sufficient evidence that the SM assessment and consult are beneficial to students.</a:t>
            </a:r>
          </a:p>
          <a:p>
            <a:pPr marL="457200" indent="-317500"/>
            <a:r>
              <a:rPr lang="en-US" dirty="0">
                <a:latin typeface="Calibri"/>
                <a:cs typeface="Calibri"/>
              </a:rPr>
              <a:t>Our next steps with this program are to:</a:t>
            </a:r>
          </a:p>
          <a:p>
            <a:pPr marL="914400" lvl="1" indent="-317500"/>
            <a:r>
              <a:rPr lang="en-US" dirty="0">
                <a:latin typeface="Calibri"/>
                <a:cs typeface="Calibri"/>
              </a:rPr>
              <a:t>Analyze the academic performance of students completing the SM consult and compare to students who have not participated in the consult</a:t>
            </a:r>
          </a:p>
          <a:p>
            <a:pPr marL="914400" lvl="1" indent="-317500"/>
            <a:r>
              <a:rPr lang="en-US" dirty="0">
                <a:latin typeface="Calibri"/>
                <a:cs typeface="Calibri"/>
              </a:rPr>
              <a:t>Evaluate the use of resources including tutoring, math support programming, and ASK modules</a:t>
            </a:r>
          </a:p>
          <a:p>
            <a:pPr marL="914400" lvl="1" indent="-317500"/>
            <a:r>
              <a:rPr lang="en-US" dirty="0">
                <a:latin typeface="Calibri"/>
                <a:cs typeface="Calibri"/>
              </a:rPr>
              <a:t>Analyze student outcomes when they also participate in special programming such as Smart Track</a:t>
            </a:r>
          </a:p>
        </p:txBody>
      </p:sp>
    </p:spTree>
    <p:extLst>
      <p:ext uri="{BB962C8B-B14F-4D97-AF65-F5344CB8AC3E}">
        <p14:creationId xmlns:p14="http://schemas.microsoft.com/office/powerpoint/2010/main" val="97825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a:p>
        </p:txBody>
      </p:sp>
    </p:spTree>
    <p:extLst>
      <p:ext uri="{BB962C8B-B14F-4D97-AF65-F5344CB8AC3E}">
        <p14:creationId xmlns:p14="http://schemas.microsoft.com/office/powerpoint/2010/main" val="215881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Michelle</a:t>
            </a:r>
          </a:p>
          <a:p>
            <a:pPr marL="139700" indent="0">
              <a:buNone/>
            </a:pPr>
            <a:r>
              <a:rPr lang="en-US" dirty="0"/>
              <a:t>Students only have their experience with traditional education (on some online classes) and are not prepared for asynchronous DE.</a:t>
            </a:r>
          </a:p>
          <a:p>
            <a:pPr marL="139700" indent="0">
              <a:buNone/>
            </a:pPr>
            <a:r>
              <a:rPr lang="en-US" dirty="0"/>
              <a:t>Adult students bring a wealth of experience to the classroom which helps them make sense of new material.</a:t>
            </a:r>
          </a:p>
          <a:p>
            <a:pPr marL="139700" indent="0">
              <a:buNone/>
            </a:pPr>
            <a:r>
              <a:rPr lang="en-US" dirty="0"/>
              <a:t>New students need a GPS to navigate the DE experience.  </a:t>
            </a:r>
          </a:p>
        </p:txBody>
      </p:sp>
    </p:spTree>
    <p:extLst>
      <p:ext uri="{BB962C8B-B14F-4D97-AF65-F5344CB8AC3E}">
        <p14:creationId xmlns:p14="http://schemas.microsoft.com/office/powerpoint/2010/main" val="2618677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Michelle</a:t>
            </a:r>
          </a:p>
          <a:p>
            <a:pPr>
              <a:buNone/>
            </a:pPr>
            <a:r>
              <a:rPr lang="en-US" dirty="0">
                <a:latin typeface="Calibri"/>
                <a:cs typeface="Calibri"/>
              </a:rPr>
              <a:t>Here is a snapshot of the student population at WC. </a:t>
            </a:r>
          </a:p>
          <a:p>
            <a:pPr>
              <a:buNone/>
            </a:pPr>
            <a:r>
              <a:rPr lang="en-US" dirty="0">
                <a:latin typeface="Calibri"/>
                <a:cs typeface="Calibri"/>
              </a:rPr>
              <a:t>Focus on 24 and older; other factors that put students into the "adult" category</a:t>
            </a:r>
          </a:p>
        </p:txBody>
      </p:sp>
    </p:spTree>
    <p:extLst>
      <p:ext uri="{BB962C8B-B14F-4D97-AF65-F5344CB8AC3E}">
        <p14:creationId xmlns:p14="http://schemas.microsoft.com/office/powerpoint/2010/main" val="2413927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Michelle – The objectives for our presentation today include:</a:t>
            </a:r>
          </a:p>
          <a:p>
            <a:pPr marL="0" indent="0">
              <a:lnSpc>
                <a:spcPct val="107000"/>
              </a:lnSpc>
              <a:buNone/>
            </a:pPr>
            <a:r>
              <a:rPr lang="en-US" dirty="0">
                <a:latin typeface="Calibri"/>
                <a:ea typeface="Calibri" panose="020F0502020204030204" pitchFamily="34" charset="0"/>
                <a:cs typeface="Calibri"/>
              </a:rPr>
              <a:t>1. What do the results of the assessment tell us?</a:t>
            </a:r>
            <a:endParaRPr lang="en-US" sz="1100" dirty="0">
              <a:effectLst/>
              <a:latin typeface="Calibri"/>
              <a:ea typeface="Calibri" panose="020F0502020204030204" pitchFamily="34" charset="0"/>
              <a:cs typeface="Calibri"/>
            </a:endParaRPr>
          </a:p>
          <a:p>
            <a:pPr marL="0" indent="0">
              <a:lnSpc>
                <a:spcPct val="107000"/>
              </a:lnSpc>
              <a:buNone/>
            </a:pPr>
            <a:r>
              <a:rPr lang="en-US" dirty="0">
                <a:latin typeface="Calibri"/>
                <a:cs typeface="Calibri"/>
              </a:rPr>
              <a:t>2. NC factors that play a role in both DE and traditional education settings</a:t>
            </a:r>
          </a:p>
          <a:p>
            <a:pPr marL="0" indent="0">
              <a:lnSpc>
                <a:spcPct val="107000"/>
              </a:lnSpc>
              <a:buNone/>
            </a:pPr>
            <a:r>
              <a:rPr lang="en-US" dirty="0">
                <a:latin typeface="Calibri"/>
                <a:cs typeface="Calibri"/>
              </a:rPr>
              <a:t>3. Explain what the resource is and how to use it. Explain why it is important – how will they use it throughout college</a:t>
            </a:r>
          </a:p>
          <a:p>
            <a:pPr marL="0" indent="0">
              <a:lnSpc>
                <a:spcPct val="107000"/>
              </a:lnSpc>
              <a:buNone/>
            </a:pPr>
            <a:r>
              <a:rPr lang="en-US" dirty="0">
                <a:latin typeface="Calibri"/>
                <a:cs typeface="Calibri"/>
              </a:rPr>
              <a:t>4. The good, bad and ugly of the consultation... it's not perfect</a:t>
            </a:r>
          </a:p>
          <a:p>
            <a:pPr marL="0" indent="0">
              <a:lnSpc>
                <a:spcPct val="107000"/>
              </a:lnSpc>
              <a:buNone/>
            </a:pPr>
            <a:r>
              <a:rPr lang="en-US" dirty="0">
                <a:latin typeface="Calibri"/>
                <a:cs typeface="Calibri"/>
              </a:rPr>
              <a:t>5. Positive impacts of the consultation</a:t>
            </a:r>
          </a:p>
          <a:p>
            <a:pPr marL="139700" indent="0">
              <a:buNone/>
            </a:pPr>
            <a:endParaRPr lang="en-US"/>
          </a:p>
        </p:txBody>
      </p:sp>
    </p:spTree>
    <p:extLst>
      <p:ext uri="{BB962C8B-B14F-4D97-AF65-F5344CB8AC3E}">
        <p14:creationId xmlns:p14="http://schemas.microsoft.com/office/powerpoint/2010/main" val="27685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Michelle</a:t>
            </a:r>
          </a:p>
          <a:p>
            <a:pPr>
              <a:buNone/>
            </a:pPr>
            <a:r>
              <a:rPr lang="en-US" dirty="0">
                <a:latin typeface="Calibri"/>
                <a:cs typeface="Calibri"/>
              </a:rPr>
              <a:t>The assessment measures several areas</a:t>
            </a:r>
          </a:p>
          <a:p>
            <a:pPr>
              <a:buNone/>
            </a:pPr>
            <a:r>
              <a:rPr lang="en-US" dirty="0">
                <a:latin typeface="Calibri"/>
                <a:cs typeface="Calibri"/>
              </a:rPr>
              <a:t>Life Factors: Time, Place, Resources, Skills (right now)</a:t>
            </a:r>
          </a:p>
          <a:p>
            <a:pPr>
              <a:buNone/>
            </a:pPr>
            <a:r>
              <a:rPr lang="en-US" dirty="0">
                <a:latin typeface="Calibri"/>
                <a:cs typeface="Calibri"/>
              </a:rPr>
              <a:t>Individual Attributes: Academics (previous), help seeking, persistence, procrastination</a:t>
            </a:r>
          </a:p>
          <a:p>
            <a:pPr>
              <a:buNone/>
            </a:pPr>
            <a:r>
              <a:rPr lang="en-US" dirty="0">
                <a:latin typeface="Calibri"/>
                <a:cs typeface="Calibri"/>
              </a:rPr>
              <a:t>Tech: browsers, apps, spreadsheets, access, LMS (Canvas, D2L)</a:t>
            </a:r>
          </a:p>
          <a:p>
            <a:pPr>
              <a:buNone/>
            </a:pPr>
            <a:r>
              <a:rPr lang="en-US" dirty="0">
                <a:latin typeface="Calibri"/>
                <a:cs typeface="Calibri"/>
              </a:rPr>
              <a:t>Learning Styles:</a:t>
            </a:r>
          </a:p>
          <a:p>
            <a:pPr>
              <a:buNone/>
            </a:pPr>
            <a:r>
              <a:rPr lang="en-US" dirty="0">
                <a:latin typeface="Calibri"/>
                <a:cs typeface="Calibri"/>
              </a:rPr>
              <a:t>Reading: Rate and Recall</a:t>
            </a:r>
          </a:p>
          <a:p>
            <a:pPr>
              <a:buNone/>
            </a:pPr>
            <a:r>
              <a:rPr lang="en-US" dirty="0">
                <a:latin typeface="Calibri"/>
                <a:cs typeface="Calibri"/>
              </a:rPr>
              <a:t>Typing: Speed and Accuracy</a:t>
            </a:r>
          </a:p>
          <a:p>
            <a:pPr>
              <a:buNone/>
            </a:pPr>
            <a:r>
              <a:rPr lang="en-US" dirty="0">
                <a:latin typeface="Calibri"/>
                <a:cs typeface="Calibri"/>
              </a:rPr>
              <a:t>Kim will now go into further details about </a:t>
            </a:r>
            <a:r>
              <a:rPr lang="en-US" dirty="0" err="1">
                <a:latin typeface="Calibri"/>
                <a:cs typeface="Calibri"/>
              </a:rPr>
              <a:t>th</a:t>
            </a:r>
          </a:p>
        </p:txBody>
      </p:sp>
    </p:spTree>
    <p:extLst>
      <p:ext uri="{BB962C8B-B14F-4D97-AF65-F5344CB8AC3E}">
        <p14:creationId xmlns:p14="http://schemas.microsoft.com/office/powerpoint/2010/main" val="3155142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Michelle</a:t>
            </a:r>
          </a:p>
        </p:txBody>
      </p:sp>
    </p:spTree>
    <p:extLst>
      <p:ext uri="{BB962C8B-B14F-4D97-AF65-F5344CB8AC3E}">
        <p14:creationId xmlns:p14="http://schemas.microsoft.com/office/powerpoint/2010/main" val="1482316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spcBef>
                <a:spcPts val="600"/>
              </a:spcBef>
              <a:buNone/>
            </a:pPr>
            <a:r>
              <a:rPr lang="en-US" dirty="0"/>
              <a:t>Michelle – Kim begin next slide</a:t>
            </a:r>
          </a:p>
          <a:p>
            <a:pPr marL="139700" indent="0">
              <a:spcBef>
                <a:spcPts val="600"/>
              </a:spcBef>
              <a:buNone/>
            </a:pPr>
            <a:r>
              <a:rPr lang="en-US" dirty="0"/>
              <a:t>We have collected data that should the four areas listed about can have a significant impact on a student's success during their first year at Penn State World Campus.</a:t>
            </a:r>
          </a:p>
          <a:p>
            <a:pPr marL="139700" indent="0">
              <a:spcBef>
                <a:spcPts val="600"/>
              </a:spcBef>
              <a:buNone/>
            </a:pPr>
            <a:r>
              <a:rPr lang="en-US" dirty="0"/>
              <a:t>Kim will now go into further details about the assessment and consultation, explaining how we use the data to support our students.</a:t>
            </a:r>
          </a:p>
        </p:txBody>
      </p:sp>
    </p:spTree>
    <p:extLst>
      <p:ext uri="{BB962C8B-B14F-4D97-AF65-F5344CB8AC3E}">
        <p14:creationId xmlns:p14="http://schemas.microsoft.com/office/powerpoint/2010/main" val="3280550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Kim</a:t>
            </a:r>
          </a:p>
          <a:p>
            <a:r>
              <a:rPr lang="en-US" dirty="0">
                <a:latin typeface="Calibri"/>
                <a:cs typeface="Calibri"/>
              </a:rPr>
              <a:t>WC has been using SM for 10 years now and we have more than 22,000 students who completed the assessment.</a:t>
            </a:r>
          </a:p>
          <a:p>
            <a:r>
              <a:rPr lang="en-US" dirty="0">
                <a:latin typeface="Calibri"/>
                <a:cs typeface="Calibri"/>
              </a:rPr>
              <a:t>We regularly analyze data and set threshold scores for each SM component.</a:t>
            </a:r>
          </a:p>
          <a:p>
            <a:r>
              <a:rPr lang="en-US" dirty="0">
                <a:latin typeface="Calibri"/>
                <a:cs typeface="Calibri"/>
              </a:rPr>
              <a:t>Every Tuesday we receive a summary report from our analytics department. </a:t>
            </a:r>
            <a:endParaRPr lang="en-US" dirty="0"/>
          </a:p>
          <a:p>
            <a:r>
              <a:rPr lang="en-US" dirty="0">
                <a:latin typeface="Calibri"/>
                <a:cs typeface="Calibri"/>
              </a:rPr>
              <a:t>The report includes all students completing SM for the prior 7 day period, and scores that fall below threshold are flagged.</a:t>
            </a:r>
          </a:p>
          <a:p>
            <a:r>
              <a:rPr lang="en-US" dirty="0">
                <a:latin typeface="Calibri"/>
                <a:cs typeface="Calibri"/>
              </a:rPr>
              <a:t>All students with 1 or more flag(s) receives an email invitation to schedule a SM consult.</a:t>
            </a:r>
          </a:p>
          <a:p>
            <a:r>
              <a:rPr lang="en-US" dirty="0">
                <a:latin typeface="Calibri"/>
                <a:cs typeface="Calibri"/>
              </a:rPr>
              <a:t>Students with 3 or more flags can receive 2 additional emails spaced a week apart - encouraging them to schedule a consult. </a:t>
            </a:r>
          </a:p>
          <a:p>
            <a:r>
              <a:rPr lang="en-US" dirty="0">
                <a:latin typeface="Calibri"/>
                <a:cs typeface="Calibri"/>
              </a:rPr>
              <a:t>Approximately 12-13% of all students completing SM schedule a consult.</a:t>
            </a:r>
          </a:p>
          <a:p>
            <a:r>
              <a:rPr lang="en-US" dirty="0">
                <a:latin typeface="Calibri"/>
                <a:cs typeface="Calibri"/>
              </a:rPr>
              <a:t>Since October 2019, we have completed 340 consults – which equates to approximately 7.6% of all students completing SM.</a:t>
            </a:r>
          </a:p>
        </p:txBody>
      </p:sp>
    </p:spTree>
    <p:extLst>
      <p:ext uri="{BB962C8B-B14F-4D97-AF65-F5344CB8AC3E}">
        <p14:creationId xmlns:p14="http://schemas.microsoft.com/office/powerpoint/2010/main" val="1406549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4212400"/>
            <a:ext cx="9144000" cy="1028425"/>
          </a:xfrm>
          <a:prstGeom prst="rect">
            <a:avLst/>
          </a:prstGeom>
          <a:noFill/>
          <a:ln>
            <a:noFill/>
          </a:ln>
        </p:spPr>
      </p:pic>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5200"/>
              <a:buNone/>
              <a:defRPr sz="5200">
                <a:solidFill>
                  <a:srgbClr val="00000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descr="psu-mark.png"/>
          <p:cNvPicPr preferRelativeResize="0"/>
          <p:nvPr/>
        </p:nvPicPr>
        <p:blipFill>
          <a:blip r:embed="rId3">
            <a:alphaModFix/>
          </a:blip>
          <a:stretch>
            <a:fillRect/>
          </a:stretch>
        </p:blipFill>
        <p:spPr>
          <a:xfrm>
            <a:off x="6215075" y="4279123"/>
            <a:ext cx="2815350" cy="8879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Google Shape;5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7" name="Google Shape;17;p3"/>
          <p:cNvPicPr preferRelativeResize="0"/>
          <p:nvPr/>
        </p:nvPicPr>
        <p:blipFill>
          <a:blip r:embed="rId2">
            <a:alphaModFix/>
          </a:blip>
          <a:stretch>
            <a:fillRect/>
          </a:stretch>
        </p:blipFill>
        <p:spPr>
          <a:xfrm>
            <a:off x="-76200" y="-34850"/>
            <a:ext cx="5331125" cy="5213225"/>
          </a:xfrm>
          <a:prstGeom prst="rect">
            <a:avLst/>
          </a:prstGeom>
          <a:noFill/>
          <a:ln>
            <a:noFill/>
          </a:ln>
        </p:spPr>
      </p:pic>
      <p:sp>
        <p:nvSpPr>
          <p:cNvPr id="18" name="Google Shape;18;p3"/>
          <p:cNvSpPr txBox="1">
            <a:spLocks noGrp="1"/>
          </p:cNvSpPr>
          <p:nvPr>
            <p:ph type="title"/>
          </p:nvPr>
        </p:nvSpPr>
        <p:spPr>
          <a:xfrm>
            <a:off x="83400" y="806525"/>
            <a:ext cx="5036100" cy="2969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2"/>
              </a:buClr>
              <a:buSzPts val="3600"/>
              <a:buNone/>
              <a:defRPr sz="3600">
                <a:solidFill>
                  <a:schemeClr val="lt2"/>
                </a:solidFill>
              </a:defRPr>
            </a:lvl2pPr>
            <a:lvl3pPr lvl="2">
              <a:spcBef>
                <a:spcPts val="0"/>
              </a:spcBef>
              <a:spcAft>
                <a:spcPts val="0"/>
              </a:spcAft>
              <a:buClr>
                <a:schemeClr val="lt2"/>
              </a:buClr>
              <a:buSzPts val="3600"/>
              <a:buNone/>
              <a:defRPr sz="3600">
                <a:solidFill>
                  <a:schemeClr val="lt2"/>
                </a:solidFill>
              </a:defRPr>
            </a:lvl3pPr>
            <a:lvl4pPr lvl="3">
              <a:spcBef>
                <a:spcPts val="0"/>
              </a:spcBef>
              <a:spcAft>
                <a:spcPts val="0"/>
              </a:spcAft>
              <a:buClr>
                <a:schemeClr val="lt2"/>
              </a:buClr>
              <a:buSzPts val="3600"/>
              <a:buNone/>
              <a:defRPr sz="3600">
                <a:solidFill>
                  <a:schemeClr val="lt2"/>
                </a:solidFill>
              </a:defRPr>
            </a:lvl4pPr>
            <a:lvl5pPr lvl="4">
              <a:spcBef>
                <a:spcPts val="0"/>
              </a:spcBef>
              <a:spcAft>
                <a:spcPts val="0"/>
              </a:spcAft>
              <a:buClr>
                <a:schemeClr val="lt2"/>
              </a:buClr>
              <a:buSzPts val="3600"/>
              <a:buNone/>
              <a:defRPr sz="3600">
                <a:solidFill>
                  <a:schemeClr val="lt2"/>
                </a:solidFill>
              </a:defRPr>
            </a:lvl5pPr>
            <a:lvl6pPr lvl="5">
              <a:spcBef>
                <a:spcPts val="0"/>
              </a:spcBef>
              <a:spcAft>
                <a:spcPts val="0"/>
              </a:spcAft>
              <a:buClr>
                <a:schemeClr val="lt2"/>
              </a:buClr>
              <a:buSzPts val="3600"/>
              <a:buNone/>
              <a:defRPr sz="3600">
                <a:solidFill>
                  <a:schemeClr val="lt2"/>
                </a:solidFill>
              </a:defRPr>
            </a:lvl6pPr>
            <a:lvl7pPr lvl="6">
              <a:spcBef>
                <a:spcPts val="0"/>
              </a:spcBef>
              <a:spcAft>
                <a:spcPts val="0"/>
              </a:spcAft>
              <a:buClr>
                <a:schemeClr val="lt2"/>
              </a:buClr>
              <a:buSzPts val="3600"/>
              <a:buNone/>
              <a:defRPr sz="3600">
                <a:solidFill>
                  <a:schemeClr val="lt2"/>
                </a:solidFill>
              </a:defRPr>
            </a:lvl7pPr>
            <a:lvl8pPr lvl="7">
              <a:spcBef>
                <a:spcPts val="0"/>
              </a:spcBef>
              <a:spcAft>
                <a:spcPts val="0"/>
              </a:spcAft>
              <a:buClr>
                <a:schemeClr val="lt2"/>
              </a:buClr>
              <a:buSzPts val="3600"/>
              <a:buNone/>
              <a:defRPr sz="3600">
                <a:solidFill>
                  <a:schemeClr val="lt2"/>
                </a:solidFill>
              </a:defRPr>
            </a:lvl8pPr>
            <a:lvl9pPr lvl="8">
              <a:spcBef>
                <a:spcPts val="0"/>
              </a:spcBef>
              <a:spcAft>
                <a:spcPts val="0"/>
              </a:spcAft>
              <a:buClr>
                <a:schemeClr val="lt2"/>
              </a:buClr>
              <a:buSzPts val="3600"/>
              <a:buNone/>
              <a:defRPr sz="3600">
                <a:solidFill>
                  <a:schemeClr val="lt2"/>
                </a:solidFill>
              </a:defRPr>
            </a:lvl9pPr>
          </a:lstStyle>
          <a:p>
            <a:endParaRPr/>
          </a:p>
        </p:txBody>
      </p:sp>
      <p:sp>
        <p:nvSpPr>
          <p:cNvPr id="19" name="Google Shape;19;p3"/>
          <p:cNvSpPr txBox="1">
            <a:spLocks noGrp="1"/>
          </p:cNvSpPr>
          <p:nvPr>
            <p:ph type="subTitle" idx="1"/>
          </p:nvPr>
        </p:nvSpPr>
        <p:spPr>
          <a:xfrm>
            <a:off x="135550" y="3044525"/>
            <a:ext cx="4983900" cy="1230300"/>
          </a:xfrm>
          <a:prstGeom prst="rect">
            <a:avLst/>
          </a:prstGeom>
        </p:spPr>
        <p:txBody>
          <a:bodyPr spcFirstLastPara="1" wrap="square" lIns="91425" tIns="91425" rIns="91425" bIns="91425" anchor="t" anchorCtr="0">
            <a:noAutofit/>
          </a:bodyPr>
          <a:lstStyle>
            <a:lvl1pPr lvl="0">
              <a:spcBef>
                <a:spcPts val="0"/>
              </a:spcBef>
              <a:spcAft>
                <a:spcPts val="0"/>
              </a:spcAft>
              <a:buNone/>
              <a:defRPr sz="2400">
                <a:solidFill>
                  <a:srgbClr val="FFFFFF"/>
                </a:solidFill>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pic>
        <p:nvPicPr>
          <p:cNvPr id="21" name="Google Shape;21;p4"/>
          <p:cNvPicPr preferRelativeResize="0"/>
          <p:nvPr/>
        </p:nvPicPr>
        <p:blipFill>
          <a:blip r:embed="rId2">
            <a:alphaModFix/>
          </a:blip>
          <a:stretch>
            <a:fillRect/>
          </a:stretch>
        </p:blipFill>
        <p:spPr>
          <a:xfrm>
            <a:off x="0" y="4581025"/>
            <a:ext cx="9144000" cy="659800"/>
          </a:xfrm>
          <a:prstGeom prst="rect">
            <a:avLst/>
          </a:prstGeom>
          <a:noFill/>
          <a:ln>
            <a:noFill/>
          </a:ln>
        </p:spPr>
      </p:pic>
      <p:pic>
        <p:nvPicPr>
          <p:cNvPr id="22" name="Google Shape;22;p4"/>
          <p:cNvPicPr preferRelativeResize="0"/>
          <p:nvPr/>
        </p:nvPicPr>
        <p:blipFill>
          <a:blip r:embed="rId2">
            <a:alphaModFix/>
          </a:blip>
          <a:stretch>
            <a:fillRect/>
          </a:stretch>
        </p:blipFill>
        <p:spPr>
          <a:xfrm>
            <a:off x="-6700" y="37125"/>
            <a:ext cx="9144000" cy="81325"/>
          </a:xfrm>
          <a:prstGeom prst="rect">
            <a:avLst/>
          </a:prstGeom>
          <a:noFill/>
          <a:ln>
            <a:noFill/>
          </a:ln>
        </p:spPr>
      </p:pic>
      <p:sp>
        <p:nvSpPr>
          <p:cNvPr id="23" name="Google Shape;23;p4"/>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311700" y="9238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6" name="Google Shape;26;p4" descr="psu-mark.png"/>
          <p:cNvPicPr preferRelativeResize="0"/>
          <p:nvPr/>
        </p:nvPicPr>
        <p:blipFill>
          <a:blip r:embed="rId3">
            <a:alphaModFix/>
          </a:blip>
          <a:stretch>
            <a:fillRect/>
          </a:stretch>
        </p:blipFill>
        <p:spPr>
          <a:xfrm>
            <a:off x="7407039" y="4634830"/>
            <a:ext cx="1590750" cy="501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5"/>
          <p:cNvPicPr preferRelativeResize="0"/>
          <p:nvPr/>
        </p:nvPicPr>
        <p:blipFill>
          <a:blip r:embed="rId2">
            <a:alphaModFix/>
          </a:blip>
          <a:stretch>
            <a:fillRect/>
          </a:stretch>
        </p:blipFill>
        <p:spPr>
          <a:xfrm>
            <a:off x="0" y="4581025"/>
            <a:ext cx="9144000" cy="659800"/>
          </a:xfrm>
          <a:prstGeom prst="rect">
            <a:avLst/>
          </a:prstGeom>
          <a:noFill/>
          <a:ln>
            <a:noFill/>
          </a:ln>
        </p:spPr>
      </p:pic>
      <p:pic>
        <p:nvPicPr>
          <p:cNvPr id="33" name="Google Shape;33;p5"/>
          <p:cNvPicPr preferRelativeResize="0"/>
          <p:nvPr/>
        </p:nvPicPr>
        <p:blipFill>
          <a:blip r:embed="rId2">
            <a:alphaModFix/>
          </a:blip>
          <a:stretch>
            <a:fillRect/>
          </a:stretch>
        </p:blipFill>
        <p:spPr>
          <a:xfrm>
            <a:off x="0" y="37125"/>
            <a:ext cx="9213500" cy="81325"/>
          </a:xfrm>
          <a:prstGeom prst="rect">
            <a:avLst/>
          </a:prstGeom>
          <a:noFill/>
          <a:ln>
            <a:noFill/>
          </a:ln>
        </p:spPr>
      </p:pic>
      <p:pic>
        <p:nvPicPr>
          <p:cNvPr id="34" name="Google Shape;34;p5" descr="psu-mark.png"/>
          <p:cNvPicPr preferRelativeResize="0"/>
          <p:nvPr/>
        </p:nvPicPr>
        <p:blipFill>
          <a:blip r:embed="rId3">
            <a:alphaModFix/>
          </a:blip>
          <a:stretch>
            <a:fillRect/>
          </a:stretch>
        </p:blipFill>
        <p:spPr>
          <a:xfrm>
            <a:off x="7407039" y="4634830"/>
            <a:ext cx="1590750" cy="501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8" name="Google Shape;4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9" name="Google Shape;4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0" name="Google Shape;5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Average"/>
              <a:buChar char="●"/>
              <a:defRPr sz="1800">
                <a:solidFill>
                  <a:schemeClr val="dk2"/>
                </a:solidFill>
                <a:latin typeface="Average"/>
                <a:ea typeface="Average"/>
                <a:cs typeface="Average"/>
                <a:sym typeface="Average"/>
              </a:defRPr>
            </a:lvl1pPr>
            <a:lvl2pPr marL="914400" lvl="1" indent="-317500">
              <a:lnSpc>
                <a:spcPct val="115000"/>
              </a:lnSpc>
              <a:spcBef>
                <a:spcPts val="1600"/>
              </a:spcBef>
              <a:spcAft>
                <a:spcPts val="0"/>
              </a:spcAft>
              <a:buClr>
                <a:schemeClr val="dk2"/>
              </a:buClr>
              <a:buSzPts val="1400"/>
              <a:buFont typeface="Average"/>
              <a:buChar char="○"/>
              <a:defRPr>
                <a:solidFill>
                  <a:schemeClr val="dk2"/>
                </a:solidFill>
                <a:latin typeface="Average"/>
                <a:ea typeface="Average"/>
                <a:cs typeface="Average"/>
                <a:sym typeface="Average"/>
              </a:defRPr>
            </a:lvl2pPr>
            <a:lvl3pPr marL="1371600" lvl="2" indent="-317500">
              <a:lnSpc>
                <a:spcPct val="115000"/>
              </a:lnSpc>
              <a:spcBef>
                <a:spcPts val="1600"/>
              </a:spcBef>
              <a:spcAft>
                <a:spcPts val="0"/>
              </a:spcAft>
              <a:buClr>
                <a:schemeClr val="dk2"/>
              </a:buClr>
              <a:buSzPts val="1400"/>
              <a:buFont typeface="Average"/>
              <a:buChar char="■"/>
              <a:defRPr>
                <a:solidFill>
                  <a:schemeClr val="dk2"/>
                </a:solidFill>
                <a:latin typeface="Average"/>
                <a:ea typeface="Average"/>
                <a:cs typeface="Average"/>
                <a:sym typeface="Average"/>
              </a:defRPr>
            </a:lvl3pPr>
            <a:lvl4pPr marL="1828800" lvl="3" indent="-317500">
              <a:lnSpc>
                <a:spcPct val="115000"/>
              </a:lnSpc>
              <a:spcBef>
                <a:spcPts val="1600"/>
              </a:spcBef>
              <a:spcAft>
                <a:spcPts val="0"/>
              </a:spcAft>
              <a:buClr>
                <a:schemeClr val="dk2"/>
              </a:buClr>
              <a:buSzPts val="1400"/>
              <a:buFont typeface="Average"/>
              <a:buChar char="●"/>
              <a:defRPr>
                <a:solidFill>
                  <a:schemeClr val="dk2"/>
                </a:solidFill>
                <a:latin typeface="Average"/>
                <a:ea typeface="Average"/>
                <a:cs typeface="Average"/>
                <a:sym typeface="Average"/>
              </a:defRPr>
            </a:lvl4pPr>
            <a:lvl5pPr marL="2286000" lvl="4" indent="-317500">
              <a:lnSpc>
                <a:spcPct val="115000"/>
              </a:lnSpc>
              <a:spcBef>
                <a:spcPts val="1600"/>
              </a:spcBef>
              <a:spcAft>
                <a:spcPts val="0"/>
              </a:spcAft>
              <a:buClr>
                <a:schemeClr val="dk2"/>
              </a:buClr>
              <a:buSzPts val="1400"/>
              <a:buFont typeface="Average"/>
              <a:buChar char="○"/>
              <a:defRPr>
                <a:solidFill>
                  <a:schemeClr val="dk2"/>
                </a:solidFill>
                <a:latin typeface="Average"/>
                <a:ea typeface="Average"/>
                <a:cs typeface="Average"/>
                <a:sym typeface="Average"/>
              </a:defRPr>
            </a:lvl5pPr>
            <a:lvl6pPr marL="2743200" lvl="5" indent="-317500">
              <a:lnSpc>
                <a:spcPct val="115000"/>
              </a:lnSpc>
              <a:spcBef>
                <a:spcPts val="1600"/>
              </a:spcBef>
              <a:spcAft>
                <a:spcPts val="0"/>
              </a:spcAft>
              <a:buClr>
                <a:schemeClr val="dk2"/>
              </a:buClr>
              <a:buSzPts val="1400"/>
              <a:buFont typeface="Average"/>
              <a:buChar char="■"/>
              <a:defRPr>
                <a:solidFill>
                  <a:schemeClr val="dk2"/>
                </a:solidFill>
                <a:latin typeface="Average"/>
                <a:ea typeface="Average"/>
                <a:cs typeface="Average"/>
                <a:sym typeface="Average"/>
              </a:defRPr>
            </a:lvl6pPr>
            <a:lvl7pPr marL="3200400" lvl="6" indent="-317500">
              <a:lnSpc>
                <a:spcPct val="115000"/>
              </a:lnSpc>
              <a:spcBef>
                <a:spcPts val="1600"/>
              </a:spcBef>
              <a:spcAft>
                <a:spcPts val="0"/>
              </a:spcAft>
              <a:buClr>
                <a:schemeClr val="dk2"/>
              </a:buClr>
              <a:buSzPts val="1400"/>
              <a:buFont typeface="Average"/>
              <a:buChar char="●"/>
              <a:defRPr>
                <a:solidFill>
                  <a:schemeClr val="dk2"/>
                </a:solidFill>
                <a:latin typeface="Average"/>
                <a:ea typeface="Average"/>
                <a:cs typeface="Average"/>
                <a:sym typeface="Average"/>
              </a:defRPr>
            </a:lvl7pPr>
            <a:lvl8pPr marL="3657600" lvl="7" indent="-317500">
              <a:lnSpc>
                <a:spcPct val="115000"/>
              </a:lnSpc>
              <a:spcBef>
                <a:spcPts val="1600"/>
              </a:spcBef>
              <a:spcAft>
                <a:spcPts val="0"/>
              </a:spcAft>
              <a:buClr>
                <a:schemeClr val="dk2"/>
              </a:buClr>
              <a:buSzPts val="1400"/>
              <a:buFont typeface="Average"/>
              <a:buChar char="○"/>
              <a:defRPr>
                <a:solidFill>
                  <a:schemeClr val="dk2"/>
                </a:solidFill>
                <a:latin typeface="Average"/>
                <a:ea typeface="Average"/>
                <a:cs typeface="Average"/>
                <a:sym typeface="Average"/>
              </a:defRPr>
            </a:lvl8pPr>
            <a:lvl9pPr marL="4114800" lvl="8" indent="-317500">
              <a:lnSpc>
                <a:spcPct val="115000"/>
              </a:lnSpc>
              <a:spcBef>
                <a:spcPts val="1600"/>
              </a:spcBef>
              <a:spcAft>
                <a:spcPts val="1600"/>
              </a:spcAft>
              <a:buClr>
                <a:schemeClr val="dk2"/>
              </a:buClr>
              <a:buSzPts val="1400"/>
              <a:buFont typeface="Average"/>
              <a:buChar char="■"/>
              <a:defRPr>
                <a:solidFill>
                  <a:schemeClr val="dk2"/>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kaw371@psu.edu" TargetMode="External"/><Relationship Id="rId2" Type="http://schemas.openxmlformats.org/officeDocument/2006/relationships/hyperlink" Target="mailto:mcw22@psu.ed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sites.psu.edu/prepkit/"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367646"/>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err="1"/>
              <a:t>SmarterMeasure</a:t>
            </a:r>
            <a:r>
              <a:rPr lang="en-US"/>
              <a:t> Consultation</a:t>
            </a:r>
            <a:endParaRPr/>
          </a:p>
        </p:txBody>
      </p:sp>
      <p:sp>
        <p:nvSpPr>
          <p:cNvPr id="65" name="Google Shape;65;p13"/>
          <p:cNvSpPr txBox="1">
            <a:spLocks noGrp="1"/>
          </p:cNvSpPr>
          <p:nvPr>
            <p:ph type="subTitle" idx="1"/>
          </p:nvPr>
        </p:nvSpPr>
        <p:spPr>
          <a:xfrm>
            <a:off x="311700" y="2834125"/>
            <a:ext cx="8520600" cy="97703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chemeClr val="tx1"/>
                </a:solidFill>
                <a:latin typeface="Oswald" panose="020B0604020202020204" charset="0"/>
              </a:rPr>
              <a:t>Conversations About Non-cognitive Factors &amp; Academic Success</a:t>
            </a:r>
            <a:endParaRPr sz="2400">
              <a:solidFill>
                <a:schemeClr val="tx1"/>
              </a:solidFill>
              <a:latin typeface="Oswald"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1FDF73-6088-4D93-B2DA-5B32F053757F}"/>
              </a:ext>
            </a:extLst>
          </p:cNvPr>
          <p:cNvSpPr>
            <a:spLocks noGrp="1"/>
          </p:cNvSpPr>
          <p:nvPr>
            <p:ph type="title"/>
          </p:nvPr>
        </p:nvSpPr>
        <p:spPr/>
        <p:txBody>
          <a:bodyPr/>
          <a:lstStyle/>
          <a:p>
            <a:r>
              <a:rPr lang="en-US" dirty="0"/>
              <a:t>Consultation with Students</a:t>
            </a:r>
          </a:p>
        </p:txBody>
      </p:sp>
      <p:sp>
        <p:nvSpPr>
          <p:cNvPr id="5" name="Text Placeholder 4">
            <a:extLst>
              <a:ext uri="{FF2B5EF4-FFF2-40B4-BE49-F238E27FC236}">
                <a16:creationId xmlns:a16="http://schemas.microsoft.com/office/drawing/2014/main" id="{A512601C-1587-488F-8C17-A84729A56032}"/>
              </a:ext>
            </a:extLst>
          </p:cNvPr>
          <p:cNvSpPr>
            <a:spLocks noGrp="1"/>
          </p:cNvSpPr>
          <p:nvPr>
            <p:ph type="body" idx="1"/>
          </p:nvPr>
        </p:nvSpPr>
        <p:spPr/>
        <p:txBody>
          <a:bodyPr/>
          <a:lstStyle/>
          <a:p>
            <a:pPr marL="114300" indent="0">
              <a:lnSpc>
                <a:spcPct val="150000"/>
              </a:lnSpc>
              <a:buNone/>
            </a:pPr>
            <a:r>
              <a:rPr lang="en-US" dirty="0"/>
              <a:t>Opportunity to engage students in conversations about their academic pursuits and begin thinking about resources to help them succeed.</a:t>
            </a:r>
          </a:p>
          <a:p>
            <a:pPr>
              <a:lnSpc>
                <a:spcPct val="150000"/>
              </a:lnSpc>
            </a:pPr>
            <a:r>
              <a:rPr lang="en-US" dirty="0"/>
              <a:t>Inquire about student concerns.</a:t>
            </a:r>
          </a:p>
          <a:p>
            <a:pPr>
              <a:lnSpc>
                <a:spcPct val="150000"/>
              </a:lnSpc>
            </a:pPr>
            <a:r>
              <a:rPr lang="en-US" dirty="0"/>
              <a:t>Review each section, query student about flags.</a:t>
            </a:r>
          </a:p>
          <a:p>
            <a:pPr>
              <a:lnSpc>
                <a:spcPct val="150000"/>
              </a:lnSpc>
            </a:pPr>
            <a:r>
              <a:rPr lang="en-US" dirty="0"/>
              <a:t>Ask open-ended questions.</a:t>
            </a:r>
          </a:p>
          <a:p>
            <a:pPr>
              <a:lnSpc>
                <a:spcPct val="150000"/>
              </a:lnSpc>
            </a:pPr>
            <a:r>
              <a:rPr lang="en-US" dirty="0"/>
              <a:t>Utilize active listening techniques.</a:t>
            </a:r>
          </a:p>
          <a:p>
            <a:endParaRPr lang="en-US" dirty="0"/>
          </a:p>
        </p:txBody>
      </p:sp>
    </p:spTree>
    <p:extLst>
      <p:ext uri="{BB962C8B-B14F-4D97-AF65-F5344CB8AC3E}">
        <p14:creationId xmlns:p14="http://schemas.microsoft.com/office/powerpoint/2010/main" val="2602316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141D-3517-48EE-ABAB-EEEA8DD929FA}"/>
              </a:ext>
            </a:extLst>
          </p:cNvPr>
          <p:cNvSpPr>
            <a:spLocks noGrp="1"/>
          </p:cNvSpPr>
          <p:nvPr>
            <p:ph type="title"/>
          </p:nvPr>
        </p:nvSpPr>
        <p:spPr/>
        <p:txBody>
          <a:bodyPr/>
          <a:lstStyle/>
          <a:p>
            <a:r>
              <a:rPr lang="en-US"/>
              <a:t>Resources</a:t>
            </a:r>
          </a:p>
        </p:txBody>
      </p:sp>
      <p:sp>
        <p:nvSpPr>
          <p:cNvPr id="3" name="Text Placeholder 2">
            <a:extLst>
              <a:ext uri="{FF2B5EF4-FFF2-40B4-BE49-F238E27FC236}">
                <a16:creationId xmlns:a16="http://schemas.microsoft.com/office/drawing/2014/main" id="{C6E0883A-7300-49DE-B6CB-B7394B7569FC}"/>
              </a:ext>
            </a:extLst>
          </p:cNvPr>
          <p:cNvSpPr>
            <a:spLocks noGrp="1"/>
          </p:cNvSpPr>
          <p:nvPr>
            <p:ph type="body" idx="1"/>
          </p:nvPr>
        </p:nvSpPr>
        <p:spPr/>
        <p:txBody>
          <a:bodyPr/>
          <a:lstStyle/>
          <a:p>
            <a:r>
              <a:rPr lang="en-US" sz="1800" dirty="0">
                <a:solidFill>
                  <a:schemeClr val="tx1">
                    <a:lumMod val="95000"/>
                    <a:lumOff val="5000"/>
                  </a:schemeClr>
                </a:solidFill>
              </a:rPr>
              <a:t>Adult learners want to know What, How &amp; Why regarding resources.</a:t>
            </a:r>
          </a:p>
          <a:p>
            <a:pPr lvl="1">
              <a:spcBef>
                <a:spcPts val="600"/>
              </a:spcBef>
            </a:pPr>
            <a:r>
              <a:rPr lang="en-US" sz="1600" dirty="0">
                <a:solidFill>
                  <a:schemeClr val="tx1">
                    <a:lumMod val="95000"/>
                    <a:lumOff val="5000"/>
                  </a:schemeClr>
                </a:solidFill>
              </a:rPr>
              <a:t>What is the resource?</a:t>
            </a:r>
          </a:p>
          <a:p>
            <a:pPr lvl="1">
              <a:spcBef>
                <a:spcPts val="600"/>
              </a:spcBef>
            </a:pPr>
            <a:r>
              <a:rPr lang="en-US" sz="1600" dirty="0">
                <a:solidFill>
                  <a:schemeClr val="tx1">
                    <a:lumMod val="95000"/>
                    <a:lumOff val="5000"/>
                  </a:schemeClr>
                </a:solidFill>
              </a:rPr>
              <a:t>How does they use it?</a:t>
            </a:r>
          </a:p>
          <a:p>
            <a:pPr lvl="1">
              <a:spcBef>
                <a:spcPts val="600"/>
              </a:spcBef>
            </a:pPr>
            <a:r>
              <a:rPr lang="en-US" sz="1600" dirty="0">
                <a:solidFill>
                  <a:schemeClr val="tx1">
                    <a:lumMod val="95000"/>
                    <a:lumOff val="5000"/>
                  </a:schemeClr>
                </a:solidFill>
              </a:rPr>
              <a:t>Why should they use it?</a:t>
            </a:r>
          </a:p>
          <a:p>
            <a:pPr lvl="1">
              <a:spcBef>
                <a:spcPts val="600"/>
              </a:spcBef>
            </a:pPr>
            <a:endParaRPr lang="en-US" dirty="0"/>
          </a:p>
          <a:p>
            <a:endParaRPr lang="en-US" dirty="0"/>
          </a:p>
        </p:txBody>
      </p:sp>
      <p:sp>
        <p:nvSpPr>
          <p:cNvPr id="5" name="Text Placeholder 4">
            <a:extLst>
              <a:ext uri="{FF2B5EF4-FFF2-40B4-BE49-F238E27FC236}">
                <a16:creationId xmlns:a16="http://schemas.microsoft.com/office/drawing/2014/main" id="{B25324ED-7948-49F2-9F80-7521E1B79EC9}"/>
              </a:ext>
            </a:extLst>
          </p:cNvPr>
          <p:cNvSpPr>
            <a:spLocks noGrp="1"/>
          </p:cNvSpPr>
          <p:nvPr>
            <p:ph type="body" idx="2"/>
          </p:nvPr>
        </p:nvSpPr>
        <p:spPr>
          <a:xfrm>
            <a:off x="4567328" y="442684"/>
            <a:ext cx="4383621" cy="4060680"/>
          </a:xfrm>
        </p:spPr>
        <p:txBody>
          <a:bodyPr/>
          <a:lstStyle/>
          <a:p>
            <a:r>
              <a:rPr lang="en-US" sz="1600" dirty="0">
                <a:solidFill>
                  <a:schemeClr val="tx1">
                    <a:lumMod val="95000"/>
                    <a:lumOff val="5000"/>
                  </a:schemeClr>
                </a:solidFill>
              </a:rPr>
              <a:t>Academic Success Kit</a:t>
            </a:r>
          </a:p>
          <a:p>
            <a:pPr lvl="1">
              <a:lnSpc>
                <a:spcPct val="100000"/>
              </a:lnSpc>
              <a:spcBef>
                <a:spcPts val="600"/>
              </a:spcBef>
            </a:pPr>
            <a:r>
              <a:rPr lang="en-US" sz="1400" dirty="0">
                <a:solidFill>
                  <a:schemeClr val="tx1">
                    <a:lumMod val="95000"/>
                    <a:lumOff val="5000"/>
                  </a:schemeClr>
                </a:solidFill>
              </a:rPr>
              <a:t>Time Management</a:t>
            </a:r>
          </a:p>
          <a:p>
            <a:pPr lvl="1">
              <a:lnSpc>
                <a:spcPct val="100000"/>
              </a:lnSpc>
              <a:spcBef>
                <a:spcPts val="600"/>
              </a:spcBef>
            </a:pPr>
            <a:r>
              <a:rPr lang="en-US" sz="1400" dirty="0">
                <a:solidFill>
                  <a:schemeClr val="tx1">
                    <a:lumMod val="95000"/>
                    <a:lumOff val="5000"/>
                  </a:schemeClr>
                </a:solidFill>
              </a:rPr>
              <a:t>Note-taking</a:t>
            </a:r>
          </a:p>
          <a:p>
            <a:pPr lvl="1">
              <a:lnSpc>
                <a:spcPct val="100000"/>
              </a:lnSpc>
              <a:spcBef>
                <a:spcPts val="600"/>
              </a:spcBef>
            </a:pPr>
            <a:r>
              <a:rPr lang="en-US" sz="1400" dirty="0">
                <a:solidFill>
                  <a:schemeClr val="tx1">
                    <a:lumMod val="95000"/>
                    <a:lumOff val="5000"/>
                  </a:schemeClr>
                </a:solidFill>
              </a:rPr>
              <a:t>Exam Prep</a:t>
            </a:r>
          </a:p>
          <a:p>
            <a:pPr lvl="1">
              <a:lnSpc>
                <a:spcPct val="100000"/>
              </a:lnSpc>
              <a:spcBef>
                <a:spcPts val="600"/>
              </a:spcBef>
            </a:pPr>
            <a:r>
              <a:rPr lang="en-US" sz="1400" dirty="0">
                <a:solidFill>
                  <a:schemeClr val="tx1">
                    <a:lumMod val="95000"/>
                    <a:lumOff val="5000"/>
                  </a:schemeClr>
                </a:solidFill>
              </a:rPr>
              <a:t>Group Work</a:t>
            </a:r>
          </a:p>
          <a:p>
            <a:pPr lvl="1">
              <a:lnSpc>
                <a:spcPct val="100000"/>
              </a:lnSpc>
              <a:spcBef>
                <a:spcPts val="600"/>
              </a:spcBef>
            </a:pPr>
            <a:r>
              <a:rPr lang="en-US" sz="1400" dirty="0">
                <a:solidFill>
                  <a:schemeClr val="tx1">
                    <a:lumMod val="95000"/>
                    <a:lumOff val="5000"/>
                  </a:schemeClr>
                </a:solidFill>
              </a:rPr>
              <a:t>Using Syllabus</a:t>
            </a:r>
          </a:p>
          <a:p>
            <a:pPr>
              <a:spcBef>
                <a:spcPts val="400"/>
              </a:spcBef>
            </a:pPr>
            <a:r>
              <a:rPr lang="en-US" sz="1600" dirty="0">
                <a:solidFill>
                  <a:schemeClr val="tx1">
                    <a:lumMod val="95000"/>
                    <a:lumOff val="5000"/>
                  </a:schemeClr>
                </a:solidFill>
              </a:rPr>
              <a:t>Typing Club</a:t>
            </a:r>
          </a:p>
          <a:p>
            <a:pPr>
              <a:spcBef>
                <a:spcPts val="400"/>
              </a:spcBef>
            </a:pPr>
            <a:r>
              <a:rPr lang="en-US" sz="1600" dirty="0">
                <a:solidFill>
                  <a:schemeClr val="tx1">
                    <a:lumMod val="95000"/>
                    <a:lumOff val="5000"/>
                  </a:schemeClr>
                </a:solidFill>
              </a:rPr>
              <a:t>MS Word &amp; Google Docs Dictation</a:t>
            </a:r>
          </a:p>
          <a:p>
            <a:pPr>
              <a:spcBef>
                <a:spcPts val="400"/>
              </a:spcBef>
            </a:pPr>
            <a:r>
              <a:rPr lang="en-US" sz="1600" dirty="0">
                <a:solidFill>
                  <a:schemeClr val="tx1">
                    <a:lumMod val="95000"/>
                    <a:lumOff val="5000"/>
                  </a:schemeClr>
                </a:solidFill>
              </a:rPr>
              <a:t>Active Learning Strategies: SQ3R &amp; SOAR</a:t>
            </a:r>
          </a:p>
          <a:p>
            <a:pPr>
              <a:spcBef>
                <a:spcPts val="400"/>
              </a:spcBef>
            </a:pPr>
            <a:r>
              <a:rPr lang="en-US" sz="1600" dirty="0">
                <a:solidFill>
                  <a:schemeClr val="tx1">
                    <a:lumMod val="95000"/>
                    <a:lumOff val="5000"/>
                  </a:schemeClr>
                </a:solidFill>
              </a:rPr>
              <a:t>PSU Library Information Literacy Modules</a:t>
            </a:r>
          </a:p>
          <a:p>
            <a:pPr>
              <a:spcBef>
                <a:spcPts val="400"/>
              </a:spcBef>
            </a:pPr>
            <a:r>
              <a:rPr lang="en-US" sz="1600" dirty="0">
                <a:solidFill>
                  <a:schemeClr val="tx1">
                    <a:lumMod val="95000"/>
                    <a:lumOff val="5000"/>
                  </a:schemeClr>
                </a:solidFill>
              </a:rPr>
              <a:t>Productivity Tools (Pomodoro &amp; Kanban)</a:t>
            </a:r>
          </a:p>
          <a:p>
            <a:pPr>
              <a:spcBef>
                <a:spcPts val="400"/>
              </a:spcBef>
            </a:pPr>
            <a:r>
              <a:rPr lang="en-US" sz="1600" dirty="0">
                <a:solidFill>
                  <a:schemeClr val="tx1">
                    <a:lumMod val="95000"/>
                    <a:lumOff val="5000"/>
                  </a:schemeClr>
                </a:solidFill>
              </a:rPr>
              <a:t>Tech Tutors &amp; Technical Support</a:t>
            </a:r>
          </a:p>
          <a:p>
            <a:endParaRPr lang="en-US" dirty="0"/>
          </a:p>
        </p:txBody>
      </p:sp>
    </p:spTree>
    <p:extLst>
      <p:ext uri="{BB962C8B-B14F-4D97-AF65-F5344CB8AC3E}">
        <p14:creationId xmlns:p14="http://schemas.microsoft.com/office/powerpoint/2010/main" val="3837801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C09566-DC86-4BFE-B82C-D605E44C0A65}"/>
              </a:ext>
            </a:extLst>
          </p:cNvPr>
          <p:cNvSpPr>
            <a:spLocks noGrp="1"/>
          </p:cNvSpPr>
          <p:nvPr>
            <p:ph type="title"/>
          </p:nvPr>
        </p:nvSpPr>
        <p:spPr/>
        <p:txBody>
          <a:bodyPr/>
          <a:lstStyle/>
          <a:p>
            <a:r>
              <a:rPr lang="en-US" dirty="0" err="1"/>
              <a:t>SmarterMeasure</a:t>
            </a:r>
            <a:r>
              <a:rPr lang="en-US" dirty="0"/>
              <a:t> Consultation </a:t>
            </a:r>
          </a:p>
        </p:txBody>
      </p:sp>
      <p:sp>
        <p:nvSpPr>
          <p:cNvPr id="6" name="Text Placeholder 5">
            <a:extLst>
              <a:ext uri="{FF2B5EF4-FFF2-40B4-BE49-F238E27FC236}">
                <a16:creationId xmlns:a16="http://schemas.microsoft.com/office/drawing/2014/main" id="{6265E491-4262-4E45-A924-7693848E558F}"/>
              </a:ext>
            </a:extLst>
          </p:cNvPr>
          <p:cNvSpPr>
            <a:spLocks noGrp="1"/>
          </p:cNvSpPr>
          <p:nvPr>
            <p:ph type="body" idx="1"/>
          </p:nvPr>
        </p:nvSpPr>
        <p:spPr>
          <a:xfrm>
            <a:off x="311700" y="1544319"/>
            <a:ext cx="5062056" cy="2892034"/>
          </a:xfrm>
        </p:spPr>
        <p:txBody>
          <a:bodyPr/>
          <a:lstStyle/>
          <a:p>
            <a:pPr>
              <a:lnSpc>
                <a:spcPct val="150000"/>
              </a:lnSpc>
            </a:pPr>
            <a:r>
              <a:rPr lang="en-US" sz="1600" dirty="0"/>
              <a:t>Opportunity to ask questions/share concerns</a:t>
            </a:r>
          </a:p>
          <a:p>
            <a:pPr>
              <a:lnSpc>
                <a:spcPct val="150000"/>
              </a:lnSpc>
            </a:pPr>
            <a:r>
              <a:rPr lang="en-US" sz="1600" dirty="0"/>
              <a:t>Discuss flags &amp; identify specific resources </a:t>
            </a:r>
          </a:p>
          <a:p>
            <a:pPr>
              <a:lnSpc>
                <a:spcPct val="150000"/>
              </a:lnSpc>
            </a:pPr>
            <a:r>
              <a:rPr lang="en-US" sz="1600" dirty="0"/>
              <a:t>Reveal factors not identified by assessment (i.e., referrals to SDS)</a:t>
            </a:r>
            <a:endParaRPr lang="en-US" dirty="0"/>
          </a:p>
          <a:p>
            <a:pPr>
              <a:lnSpc>
                <a:spcPct val="150000"/>
              </a:lnSpc>
            </a:pPr>
            <a:r>
              <a:rPr lang="en-US" sz="1600" dirty="0"/>
              <a:t>Equip student with tools to help build skills</a:t>
            </a:r>
          </a:p>
          <a:p>
            <a:pPr>
              <a:lnSpc>
                <a:spcPct val="150000"/>
              </a:lnSpc>
            </a:pPr>
            <a:r>
              <a:rPr lang="en-US" sz="1600" dirty="0"/>
              <a:t>Provide support early in student's academic career</a:t>
            </a:r>
          </a:p>
          <a:p>
            <a:pPr>
              <a:lnSpc>
                <a:spcPct val="150000"/>
              </a:lnSpc>
            </a:pPr>
            <a:r>
              <a:rPr lang="en-US" sz="1600" dirty="0"/>
              <a:t>Build relationships</a:t>
            </a:r>
          </a:p>
        </p:txBody>
      </p:sp>
      <p:sp>
        <p:nvSpPr>
          <p:cNvPr id="7" name="Text Placeholder 6">
            <a:extLst>
              <a:ext uri="{FF2B5EF4-FFF2-40B4-BE49-F238E27FC236}">
                <a16:creationId xmlns:a16="http://schemas.microsoft.com/office/drawing/2014/main" id="{F6A0B9D3-F6D5-4181-A3E6-27A8BC094C11}"/>
              </a:ext>
            </a:extLst>
          </p:cNvPr>
          <p:cNvSpPr>
            <a:spLocks noGrp="1"/>
          </p:cNvSpPr>
          <p:nvPr>
            <p:ph type="body" idx="2"/>
          </p:nvPr>
        </p:nvSpPr>
        <p:spPr>
          <a:xfrm>
            <a:off x="5045804" y="1598097"/>
            <a:ext cx="3948241" cy="2970778"/>
          </a:xfrm>
        </p:spPr>
        <p:txBody>
          <a:bodyPr/>
          <a:lstStyle/>
          <a:p>
            <a:pPr>
              <a:lnSpc>
                <a:spcPct val="150000"/>
              </a:lnSpc>
            </a:pPr>
            <a:r>
              <a:rPr lang="en-US" sz="1600" dirty="0"/>
              <a:t>Outreach takes time.</a:t>
            </a:r>
          </a:p>
          <a:p>
            <a:pPr lvl="1">
              <a:lnSpc>
                <a:spcPct val="150000"/>
              </a:lnSpc>
              <a:spcBef>
                <a:spcPts val="600"/>
              </a:spcBef>
            </a:pPr>
            <a:r>
              <a:rPr lang="en-US" sz="1600" dirty="0"/>
              <a:t>65% schedule after 2</a:t>
            </a:r>
            <a:r>
              <a:rPr lang="en-US" sz="1600" baseline="30000" dirty="0"/>
              <a:t>nd</a:t>
            </a:r>
            <a:r>
              <a:rPr lang="en-US" sz="1600" dirty="0"/>
              <a:t> email.</a:t>
            </a:r>
          </a:p>
          <a:p>
            <a:pPr>
              <a:lnSpc>
                <a:spcPct val="150000"/>
              </a:lnSpc>
            </a:pPr>
            <a:r>
              <a:rPr lang="en-US" sz="1600" dirty="0"/>
              <a:t>Consultations take 45-60 minutes.</a:t>
            </a:r>
          </a:p>
          <a:p>
            <a:pPr>
              <a:lnSpc>
                <a:spcPct val="150000"/>
              </a:lnSpc>
            </a:pPr>
            <a:r>
              <a:rPr lang="en-US" sz="1600" dirty="0"/>
              <a:t>Students self-select consult. </a:t>
            </a:r>
          </a:p>
          <a:p>
            <a:pPr lvl="1">
              <a:lnSpc>
                <a:spcPct val="150000"/>
              </a:lnSpc>
              <a:spcBef>
                <a:spcPts val="600"/>
              </a:spcBef>
            </a:pPr>
            <a:r>
              <a:rPr lang="en-US" sz="1600" dirty="0"/>
              <a:t>Many who could benefit, don’t participate.</a:t>
            </a:r>
          </a:p>
          <a:p>
            <a:pPr marL="139700" indent="0">
              <a:buNone/>
            </a:pPr>
            <a:endParaRPr lang="en-US" dirty="0"/>
          </a:p>
        </p:txBody>
      </p:sp>
      <p:sp>
        <p:nvSpPr>
          <p:cNvPr id="8" name="TextBox 7">
            <a:extLst>
              <a:ext uri="{FF2B5EF4-FFF2-40B4-BE49-F238E27FC236}">
                <a16:creationId xmlns:a16="http://schemas.microsoft.com/office/drawing/2014/main" id="{429A9D8A-FA49-4753-9D72-2700336B2840}"/>
              </a:ext>
            </a:extLst>
          </p:cNvPr>
          <p:cNvSpPr txBox="1"/>
          <p:nvPr/>
        </p:nvSpPr>
        <p:spPr>
          <a:xfrm>
            <a:off x="528320" y="1136431"/>
            <a:ext cx="2387600" cy="461665"/>
          </a:xfrm>
          <a:prstGeom prst="rect">
            <a:avLst/>
          </a:prstGeom>
          <a:noFill/>
        </p:spPr>
        <p:txBody>
          <a:bodyPr wrap="square" rtlCol="0">
            <a:spAutoFit/>
          </a:bodyPr>
          <a:lstStyle/>
          <a:p>
            <a:r>
              <a:rPr lang="en-US" sz="2400"/>
              <a:t>Pro’s</a:t>
            </a:r>
          </a:p>
        </p:txBody>
      </p:sp>
      <p:sp>
        <p:nvSpPr>
          <p:cNvPr id="9" name="TextBox 8">
            <a:extLst>
              <a:ext uri="{FF2B5EF4-FFF2-40B4-BE49-F238E27FC236}">
                <a16:creationId xmlns:a16="http://schemas.microsoft.com/office/drawing/2014/main" id="{E4676355-9E5D-4DD0-BE0C-71B0D3E7FF49}"/>
              </a:ext>
            </a:extLst>
          </p:cNvPr>
          <p:cNvSpPr txBox="1"/>
          <p:nvPr/>
        </p:nvSpPr>
        <p:spPr>
          <a:xfrm>
            <a:off x="5150224" y="1136431"/>
            <a:ext cx="2140896" cy="461665"/>
          </a:xfrm>
          <a:prstGeom prst="rect">
            <a:avLst/>
          </a:prstGeom>
          <a:noFill/>
        </p:spPr>
        <p:txBody>
          <a:bodyPr wrap="square" rtlCol="0">
            <a:spAutoFit/>
          </a:bodyPr>
          <a:lstStyle/>
          <a:p>
            <a:r>
              <a:rPr lang="en-US" sz="2400" dirty="0"/>
              <a:t>Con’s</a:t>
            </a:r>
          </a:p>
        </p:txBody>
      </p:sp>
    </p:spTree>
    <p:extLst>
      <p:ext uri="{BB962C8B-B14F-4D97-AF65-F5344CB8AC3E}">
        <p14:creationId xmlns:p14="http://schemas.microsoft.com/office/powerpoint/2010/main" val="405428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BA0A0E-7983-410E-8DE9-DFC97A80FAB5}"/>
              </a:ext>
            </a:extLst>
          </p:cNvPr>
          <p:cNvSpPr>
            <a:spLocks noGrp="1"/>
          </p:cNvSpPr>
          <p:nvPr>
            <p:ph type="title"/>
          </p:nvPr>
        </p:nvSpPr>
        <p:spPr/>
        <p:txBody>
          <a:bodyPr/>
          <a:lstStyle/>
          <a:p>
            <a:r>
              <a:rPr lang="en-US"/>
              <a:t>Outcomes - Persistence </a:t>
            </a:r>
          </a:p>
        </p:txBody>
      </p:sp>
      <p:sp>
        <p:nvSpPr>
          <p:cNvPr id="6" name="Text Placeholder 5">
            <a:extLst>
              <a:ext uri="{FF2B5EF4-FFF2-40B4-BE49-F238E27FC236}">
                <a16:creationId xmlns:a16="http://schemas.microsoft.com/office/drawing/2014/main" id="{A036F2BD-134E-43BC-9BD5-25C632A85755}"/>
              </a:ext>
            </a:extLst>
          </p:cNvPr>
          <p:cNvSpPr>
            <a:spLocks noGrp="1"/>
          </p:cNvSpPr>
          <p:nvPr>
            <p:ph type="body" idx="1"/>
          </p:nvPr>
        </p:nvSpPr>
        <p:spPr>
          <a:xfrm>
            <a:off x="311700" y="1192411"/>
            <a:ext cx="3280703" cy="3030810"/>
          </a:xfrm>
        </p:spPr>
        <p:txBody>
          <a:bodyPr/>
          <a:lstStyle/>
          <a:p>
            <a:pPr marL="114300" indent="0">
              <a:lnSpc>
                <a:spcPct val="100000"/>
              </a:lnSpc>
              <a:buNone/>
            </a:pPr>
            <a:r>
              <a:rPr lang="en-US" sz="1900" dirty="0" err="1"/>
              <a:t>SmarterMeasure</a:t>
            </a:r>
            <a:r>
              <a:rPr lang="en-US" sz="1900" dirty="0"/>
              <a:t> Consults Student Persistence Rates</a:t>
            </a:r>
          </a:p>
          <a:p>
            <a:pPr>
              <a:lnSpc>
                <a:spcPct val="150000"/>
              </a:lnSpc>
            </a:pPr>
            <a:r>
              <a:rPr lang="en-US" dirty="0"/>
              <a:t>Total 2020 cohort = 160</a:t>
            </a:r>
          </a:p>
          <a:p>
            <a:pPr lvl="1">
              <a:lnSpc>
                <a:spcPct val="114999"/>
              </a:lnSpc>
              <a:spcBef>
                <a:spcPts val="600"/>
              </a:spcBef>
            </a:pPr>
            <a:r>
              <a:rPr lang="en-US" sz="1800" dirty="0"/>
              <a:t>SP20 = 44</a:t>
            </a:r>
          </a:p>
          <a:p>
            <a:pPr lvl="1">
              <a:lnSpc>
                <a:spcPct val="114999"/>
              </a:lnSpc>
              <a:spcBef>
                <a:spcPts val="600"/>
              </a:spcBef>
            </a:pPr>
            <a:r>
              <a:rPr lang="en-US" sz="1800" dirty="0"/>
              <a:t>SU20 = 43</a:t>
            </a:r>
          </a:p>
          <a:p>
            <a:pPr lvl="1">
              <a:lnSpc>
                <a:spcPct val="114999"/>
              </a:lnSpc>
              <a:spcBef>
                <a:spcPts val="600"/>
              </a:spcBef>
            </a:pPr>
            <a:r>
              <a:rPr lang="en-US" sz="1800" dirty="0"/>
              <a:t>FA20 = 69</a:t>
            </a:r>
          </a:p>
          <a:p>
            <a:pPr lvl="1">
              <a:lnSpc>
                <a:spcPct val="114999"/>
              </a:lnSpc>
              <a:spcBef>
                <a:spcPts val="600"/>
              </a:spcBef>
            </a:pPr>
            <a:r>
              <a:rPr lang="en-US" sz="1800" dirty="0"/>
              <a:t>SP/SU21 = 4</a:t>
            </a:r>
          </a:p>
          <a:p>
            <a:pPr>
              <a:lnSpc>
                <a:spcPct val="114999"/>
              </a:lnSpc>
            </a:pPr>
            <a:endParaRPr lang="en-US" sz="1500" dirty="0"/>
          </a:p>
          <a:p>
            <a:pPr marL="114300" indent="0">
              <a:lnSpc>
                <a:spcPct val="114999"/>
              </a:lnSpc>
              <a:buNone/>
            </a:pPr>
            <a:endParaRPr lang="en-US" sz="1600" dirty="0"/>
          </a:p>
          <a:p>
            <a:pPr marL="596900" lvl="1" indent="0">
              <a:lnSpc>
                <a:spcPct val="114999"/>
              </a:lnSpc>
              <a:spcBef>
                <a:spcPts val="600"/>
              </a:spcBef>
              <a:buNone/>
            </a:pPr>
            <a:endParaRPr lang="en-US" dirty="0"/>
          </a:p>
          <a:p>
            <a:pPr marL="596900" lvl="1" indent="0">
              <a:spcBef>
                <a:spcPts val="600"/>
              </a:spcBef>
              <a:buNone/>
            </a:pPr>
            <a:endParaRPr lang="en-US"/>
          </a:p>
          <a:p>
            <a:endParaRPr lang="en-US" dirty="0"/>
          </a:p>
          <a:p>
            <a:endParaRPr lang="en-US"/>
          </a:p>
        </p:txBody>
      </p:sp>
      <p:pic>
        <p:nvPicPr>
          <p:cNvPr id="2" name="Picture 3" descr="Chart, bar chart&#10;&#10;Description automatically generated">
            <a:extLst>
              <a:ext uri="{FF2B5EF4-FFF2-40B4-BE49-F238E27FC236}">
                <a16:creationId xmlns:a16="http://schemas.microsoft.com/office/drawing/2014/main" id="{112676CA-7048-4658-85EA-B776D98786B1}"/>
              </a:ext>
            </a:extLst>
          </p:cNvPr>
          <p:cNvPicPr>
            <a:picLocks noChangeAspect="1"/>
          </p:cNvPicPr>
          <p:nvPr/>
        </p:nvPicPr>
        <p:blipFill>
          <a:blip r:embed="rId3"/>
          <a:stretch>
            <a:fillRect/>
          </a:stretch>
        </p:blipFill>
        <p:spPr>
          <a:xfrm>
            <a:off x="3958598" y="1111828"/>
            <a:ext cx="4815746" cy="3295698"/>
          </a:xfrm>
          <a:prstGeom prst="rect">
            <a:avLst/>
          </a:prstGeom>
        </p:spPr>
      </p:pic>
    </p:spTree>
    <p:extLst>
      <p:ext uri="{BB962C8B-B14F-4D97-AF65-F5344CB8AC3E}">
        <p14:creationId xmlns:p14="http://schemas.microsoft.com/office/powerpoint/2010/main" val="3465613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9B16A-5401-462C-BF40-1C9018968BB2}"/>
              </a:ext>
            </a:extLst>
          </p:cNvPr>
          <p:cNvSpPr>
            <a:spLocks noGrp="1"/>
          </p:cNvSpPr>
          <p:nvPr>
            <p:ph type="title"/>
          </p:nvPr>
        </p:nvSpPr>
        <p:spPr/>
        <p:txBody>
          <a:bodyPr/>
          <a:lstStyle/>
          <a:p>
            <a:r>
              <a:rPr lang="en-US"/>
              <a:t>Outcomes - Retention</a:t>
            </a:r>
          </a:p>
        </p:txBody>
      </p:sp>
      <p:sp>
        <p:nvSpPr>
          <p:cNvPr id="3" name="Text Placeholder 2">
            <a:extLst>
              <a:ext uri="{FF2B5EF4-FFF2-40B4-BE49-F238E27FC236}">
                <a16:creationId xmlns:a16="http://schemas.microsoft.com/office/drawing/2014/main" id="{BEAA615D-DC19-48DF-99A4-BE23730DA590}"/>
              </a:ext>
            </a:extLst>
          </p:cNvPr>
          <p:cNvSpPr>
            <a:spLocks noGrp="1"/>
          </p:cNvSpPr>
          <p:nvPr>
            <p:ph type="body" idx="1"/>
          </p:nvPr>
        </p:nvSpPr>
        <p:spPr>
          <a:xfrm>
            <a:off x="311700" y="4077453"/>
            <a:ext cx="8444858" cy="476274"/>
          </a:xfrm>
        </p:spPr>
        <p:txBody>
          <a:bodyPr/>
          <a:lstStyle/>
          <a:p>
            <a:pPr>
              <a:lnSpc>
                <a:spcPct val="114999"/>
              </a:lnSpc>
            </a:pPr>
            <a:r>
              <a:rPr lang="en-US"/>
              <a:t>WC Average Next Term Retention Rate (2013-2020) = 74.5%</a:t>
            </a:r>
            <a:endParaRPr lang="en-US" dirty="0"/>
          </a:p>
          <a:p>
            <a:pPr>
              <a:lnSpc>
                <a:spcPct val="114999"/>
              </a:lnSpc>
            </a:pPr>
            <a:endParaRPr lang="en-US" dirty="0"/>
          </a:p>
        </p:txBody>
      </p:sp>
      <p:sp>
        <p:nvSpPr>
          <p:cNvPr id="6" name="TextBox 5">
            <a:extLst>
              <a:ext uri="{FF2B5EF4-FFF2-40B4-BE49-F238E27FC236}">
                <a16:creationId xmlns:a16="http://schemas.microsoft.com/office/drawing/2014/main" id="{879AD181-4038-46EB-9027-BC7DFD8C994D}"/>
              </a:ext>
            </a:extLst>
          </p:cNvPr>
          <p:cNvSpPr txBox="1"/>
          <p:nvPr/>
        </p:nvSpPr>
        <p:spPr>
          <a:xfrm>
            <a:off x="308471" y="1234578"/>
            <a:ext cx="3183874" cy="21720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dirty="0" err="1">
                <a:latin typeface="Average"/>
              </a:rPr>
              <a:t>SmarterMeasure</a:t>
            </a:r>
            <a:r>
              <a:rPr lang="en-US" sz="1900" dirty="0">
                <a:latin typeface="Average"/>
              </a:rPr>
              <a:t> Consults Student Retention Rates</a:t>
            </a:r>
            <a:endParaRPr lang="en-US" sz="1900">
              <a:latin typeface="Average"/>
            </a:endParaRPr>
          </a:p>
          <a:p>
            <a:endParaRPr lang="en-US" sz="1900" dirty="0">
              <a:latin typeface="Average"/>
            </a:endParaRPr>
          </a:p>
          <a:p>
            <a:pPr>
              <a:lnSpc>
                <a:spcPct val="150000"/>
              </a:lnSpc>
            </a:pPr>
            <a:r>
              <a:rPr lang="en-US" sz="1800" dirty="0">
                <a:latin typeface="Average"/>
              </a:rPr>
              <a:t>Total 2020 Cohort = 160</a:t>
            </a:r>
          </a:p>
          <a:p>
            <a:pPr marL="285750" indent="-285750">
              <a:lnSpc>
                <a:spcPct val="150000"/>
              </a:lnSpc>
              <a:buChar char="•"/>
            </a:pPr>
            <a:r>
              <a:rPr lang="en-US" sz="1800" dirty="0">
                <a:latin typeface="Average"/>
              </a:rPr>
              <a:t>Term 1 - Term 2 = 79%</a:t>
            </a:r>
          </a:p>
          <a:p>
            <a:pPr marL="285750" indent="-285750">
              <a:lnSpc>
                <a:spcPct val="150000"/>
              </a:lnSpc>
              <a:buChar char="•"/>
            </a:pPr>
            <a:r>
              <a:rPr lang="en-US" sz="1800" dirty="0">
                <a:latin typeface="Average"/>
              </a:rPr>
              <a:t>Term 2 - Term 3 = 73%</a:t>
            </a:r>
          </a:p>
        </p:txBody>
      </p:sp>
      <p:pic>
        <p:nvPicPr>
          <p:cNvPr id="4" name="Picture 6" descr="Chart, bar chart&#10;&#10;Description automatically generated">
            <a:extLst>
              <a:ext uri="{FF2B5EF4-FFF2-40B4-BE49-F238E27FC236}">
                <a16:creationId xmlns:a16="http://schemas.microsoft.com/office/drawing/2014/main" id="{ACE72E2B-D458-4886-AAFA-7697D8606674}"/>
              </a:ext>
            </a:extLst>
          </p:cNvPr>
          <p:cNvPicPr>
            <a:picLocks noChangeAspect="1"/>
          </p:cNvPicPr>
          <p:nvPr/>
        </p:nvPicPr>
        <p:blipFill>
          <a:blip r:embed="rId3"/>
          <a:stretch>
            <a:fillRect/>
          </a:stretch>
        </p:blipFill>
        <p:spPr>
          <a:xfrm>
            <a:off x="3951026" y="778178"/>
            <a:ext cx="4611237" cy="3118002"/>
          </a:xfrm>
          <a:prstGeom prst="rect">
            <a:avLst/>
          </a:prstGeom>
        </p:spPr>
      </p:pic>
    </p:spTree>
    <p:extLst>
      <p:ext uri="{BB962C8B-B14F-4D97-AF65-F5344CB8AC3E}">
        <p14:creationId xmlns:p14="http://schemas.microsoft.com/office/powerpoint/2010/main" val="971569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2CBB-A716-4F6F-800A-F6B8D2482D18}"/>
              </a:ext>
            </a:extLst>
          </p:cNvPr>
          <p:cNvSpPr>
            <a:spLocks noGrp="1"/>
          </p:cNvSpPr>
          <p:nvPr>
            <p:ph type="title"/>
          </p:nvPr>
        </p:nvSpPr>
        <p:spPr/>
        <p:txBody>
          <a:bodyPr/>
          <a:lstStyle/>
          <a:p>
            <a:r>
              <a:rPr lang="en-US" dirty="0"/>
              <a:t>Student Feedback</a:t>
            </a:r>
          </a:p>
        </p:txBody>
      </p:sp>
      <p:sp>
        <p:nvSpPr>
          <p:cNvPr id="3" name="Text Placeholder 2">
            <a:extLst>
              <a:ext uri="{FF2B5EF4-FFF2-40B4-BE49-F238E27FC236}">
                <a16:creationId xmlns:a16="http://schemas.microsoft.com/office/drawing/2014/main" id="{CA8CD102-1268-4BC7-993C-649B88E3A2FF}"/>
              </a:ext>
            </a:extLst>
          </p:cNvPr>
          <p:cNvSpPr>
            <a:spLocks noGrp="1"/>
          </p:cNvSpPr>
          <p:nvPr>
            <p:ph type="body" idx="1"/>
          </p:nvPr>
        </p:nvSpPr>
        <p:spPr/>
        <p:txBody>
          <a:bodyPr/>
          <a:lstStyle/>
          <a:p>
            <a:pPr marL="114300" indent="0">
              <a:buNone/>
            </a:pPr>
            <a:r>
              <a:rPr lang="en-US" sz="2000" dirty="0"/>
              <a:t>Post-consult Survey (p=32.1%)</a:t>
            </a:r>
            <a:endParaRPr lang="en-US" dirty="0"/>
          </a:p>
          <a:p>
            <a:pPr lvl="1">
              <a:lnSpc>
                <a:spcPct val="114999"/>
              </a:lnSpc>
            </a:pPr>
            <a:r>
              <a:rPr lang="en-US" sz="1800" dirty="0"/>
              <a:t>93% indicated assessment useful for identifying Strengths &amp; Opportunities for improvement</a:t>
            </a:r>
          </a:p>
          <a:p>
            <a:pPr lvl="1">
              <a:lnSpc>
                <a:spcPct val="114999"/>
              </a:lnSpc>
            </a:pPr>
            <a:r>
              <a:rPr lang="en-US" sz="1800" dirty="0"/>
              <a:t>82% found ASK modules </a:t>
            </a:r>
            <a:r>
              <a:rPr lang="en-US" sz="1800" i="1" dirty="0"/>
              <a:t>very or extremely useful</a:t>
            </a:r>
            <a:endParaRPr lang="en-US" sz="1800" dirty="0"/>
          </a:p>
          <a:p>
            <a:pPr lvl="1">
              <a:lnSpc>
                <a:spcPct val="114999"/>
              </a:lnSpc>
            </a:pPr>
            <a:r>
              <a:rPr lang="en-US" sz="1800" dirty="0"/>
              <a:t>84% found Library Resources </a:t>
            </a:r>
            <a:r>
              <a:rPr lang="en-US" sz="1800" i="1" dirty="0"/>
              <a:t>very or extremely useful</a:t>
            </a:r>
            <a:endParaRPr lang="en-US" sz="1800" dirty="0"/>
          </a:p>
          <a:p>
            <a:pPr lvl="1">
              <a:lnSpc>
                <a:spcPct val="114999"/>
              </a:lnSpc>
            </a:pPr>
            <a:r>
              <a:rPr lang="en-US" sz="1800" dirty="0"/>
              <a:t>83% found Technology resources </a:t>
            </a:r>
            <a:r>
              <a:rPr lang="en-US" sz="1800" i="1" dirty="0"/>
              <a:t>very or extremely useful</a:t>
            </a:r>
            <a:endParaRPr lang="en-US" sz="1800" dirty="0"/>
          </a:p>
        </p:txBody>
      </p:sp>
    </p:spTree>
    <p:extLst>
      <p:ext uri="{BB962C8B-B14F-4D97-AF65-F5344CB8AC3E}">
        <p14:creationId xmlns:p14="http://schemas.microsoft.com/office/powerpoint/2010/main" val="2638737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AF01-5DE3-4B79-841F-CC31A5C26D5B}"/>
              </a:ext>
            </a:extLst>
          </p:cNvPr>
          <p:cNvSpPr>
            <a:spLocks noGrp="1"/>
          </p:cNvSpPr>
          <p:nvPr>
            <p:ph type="title"/>
          </p:nvPr>
        </p:nvSpPr>
        <p:spPr/>
        <p:txBody>
          <a:bodyPr/>
          <a:lstStyle/>
          <a:p>
            <a:r>
              <a:rPr lang="en-US"/>
              <a:t>Student Comments</a:t>
            </a:r>
          </a:p>
        </p:txBody>
      </p:sp>
      <p:sp>
        <p:nvSpPr>
          <p:cNvPr id="3" name="Text Placeholder 2">
            <a:extLst>
              <a:ext uri="{FF2B5EF4-FFF2-40B4-BE49-F238E27FC236}">
                <a16:creationId xmlns:a16="http://schemas.microsoft.com/office/drawing/2014/main" id="{1C72881A-38A0-4502-965A-7B64DB8BFBA4}"/>
              </a:ext>
            </a:extLst>
          </p:cNvPr>
          <p:cNvSpPr>
            <a:spLocks noGrp="1"/>
          </p:cNvSpPr>
          <p:nvPr>
            <p:ph type="body" idx="1"/>
          </p:nvPr>
        </p:nvSpPr>
        <p:spPr>
          <a:xfrm>
            <a:off x="311700" y="1089128"/>
            <a:ext cx="8520600" cy="3251147"/>
          </a:xfrm>
        </p:spPr>
        <p:txBody>
          <a:bodyPr/>
          <a:lstStyle/>
          <a:p>
            <a:pPr>
              <a:lnSpc>
                <a:spcPct val="100000"/>
              </a:lnSpc>
            </a:pPr>
            <a:r>
              <a:rPr lang="en-US" sz="1600" dirty="0">
                <a:solidFill>
                  <a:schemeClr val="tx1"/>
                </a:solidFill>
                <a:cs typeface="Calibri"/>
              </a:rPr>
              <a:t>"The assessment was helpful but what I found most useful was the consultation right after. I wished I could have had that meeting sooner."</a:t>
            </a:r>
            <a:endParaRPr lang="en-US">
              <a:solidFill>
                <a:schemeClr val="tx1"/>
              </a:solidFill>
            </a:endParaRPr>
          </a:p>
          <a:p>
            <a:pPr>
              <a:spcBef>
                <a:spcPts val="1600"/>
              </a:spcBef>
            </a:pPr>
            <a:r>
              <a:rPr lang="en-US" sz="1600" dirty="0">
                <a:solidFill>
                  <a:schemeClr val="tx1"/>
                </a:solidFill>
                <a:cs typeface="Calibri"/>
              </a:rPr>
              <a:t>"I think that the </a:t>
            </a:r>
            <a:r>
              <a:rPr lang="en-US" sz="1600" dirty="0" err="1">
                <a:solidFill>
                  <a:schemeClr val="tx1"/>
                </a:solidFill>
                <a:cs typeface="Calibri"/>
              </a:rPr>
              <a:t>SmarterMeasure</a:t>
            </a:r>
            <a:r>
              <a:rPr lang="en-US" sz="1600" dirty="0">
                <a:solidFill>
                  <a:schemeClr val="tx1"/>
                </a:solidFill>
                <a:cs typeface="Calibri"/>
              </a:rPr>
              <a:t> assessment and consultation is a great resource, and it is wonderful that Penn State invests in this kind of support for its online community of students."</a:t>
            </a:r>
          </a:p>
          <a:p>
            <a:pPr>
              <a:lnSpc>
                <a:spcPct val="114999"/>
              </a:lnSpc>
              <a:spcBef>
                <a:spcPts val="1600"/>
              </a:spcBef>
            </a:pPr>
            <a:r>
              <a:rPr lang="en-US" sz="1600" dirty="0">
                <a:solidFill>
                  <a:schemeClr val="tx1"/>
                </a:solidFill>
                <a:cs typeface="Calibri"/>
              </a:rPr>
              <a:t>"I think this is a great help to students...in my case, it gave a returning student some peace of mind that there is help if we need it..."</a:t>
            </a:r>
          </a:p>
          <a:p>
            <a:pPr>
              <a:lnSpc>
                <a:spcPct val="114999"/>
              </a:lnSpc>
              <a:spcBef>
                <a:spcPts val="1600"/>
              </a:spcBef>
            </a:pPr>
            <a:r>
              <a:rPr lang="en-US" sz="1600" dirty="0">
                <a:solidFill>
                  <a:schemeClr val="tx1"/>
                </a:solidFill>
                <a:cs typeface="Calibri"/>
              </a:rPr>
              <a:t>"Thanks so much for taking the time to do this...after the experience that I've had with </a:t>
            </a:r>
            <a:r>
              <a:rPr lang="en-US" sz="1600" dirty="0" err="1">
                <a:solidFill>
                  <a:schemeClr val="tx1"/>
                </a:solidFill>
                <a:cs typeface="Calibri"/>
              </a:rPr>
              <a:t>SmarterMeasure</a:t>
            </a:r>
            <a:r>
              <a:rPr lang="en-US" sz="1600" dirty="0">
                <a:solidFill>
                  <a:schemeClr val="tx1"/>
                </a:solidFill>
                <a:cs typeface="Calibri"/>
              </a:rPr>
              <a:t> any type of student would benefit from it in many ways."</a:t>
            </a:r>
            <a:endParaRPr lang="en-US" dirty="0">
              <a:solidFill>
                <a:schemeClr val="tx1"/>
              </a:solidFill>
            </a:endParaRPr>
          </a:p>
          <a:p>
            <a:endParaRPr lang="en-US" sz="1600" dirty="0">
              <a:solidFill>
                <a:schemeClr val="tx1"/>
              </a:solidFill>
              <a:latin typeface="Calibri"/>
              <a:cs typeface="Calibri"/>
            </a:endParaRPr>
          </a:p>
        </p:txBody>
      </p:sp>
    </p:spTree>
    <p:extLst>
      <p:ext uri="{BB962C8B-B14F-4D97-AF65-F5344CB8AC3E}">
        <p14:creationId xmlns:p14="http://schemas.microsoft.com/office/powerpoint/2010/main" val="253538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8F781-37AC-4565-B107-BE919D60E59C}"/>
              </a:ext>
            </a:extLst>
          </p:cNvPr>
          <p:cNvSpPr>
            <a:spLocks noGrp="1"/>
          </p:cNvSpPr>
          <p:nvPr>
            <p:ph type="title"/>
          </p:nvPr>
        </p:nvSpPr>
        <p:spPr/>
        <p:txBody>
          <a:bodyPr/>
          <a:lstStyle/>
          <a:p>
            <a:r>
              <a:rPr lang="en-US" dirty="0"/>
              <a:t>What next?</a:t>
            </a:r>
          </a:p>
        </p:txBody>
      </p:sp>
      <p:sp>
        <p:nvSpPr>
          <p:cNvPr id="3" name="Text Placeholder 2">
            <a:extLst>
              <a:ext uri="{FF2B5EF4-FFF2-40B4-BE49-F238E27FC236}">
                <a16:creationId xmlns:a16="http://schemas.microsoft.com/office/drawing/2014/main" id="{EB31CB1E-F852-432F-ABAF-66F6A05E32DE}"/>
              </a:ext>
            </a:extLst>
          </p:cNvPr>
          <p:cNvSpPr>
            <a:spLocks noGrp="1"/>
          </p:cNvSpPr>
          <p:nvPr>
            <p:ph type="body" idx="1"/>
          </p:nvPr>
        </p:nvSpPr>
        <p:spPr>
          <a:xfrm>
            <a:off x="311700" y="1013387"/>
            <a:ext cx="8520600" cy="3326888"/>
          </a:xfrm>
        </p:spPr>
        <p:txBody>
          <a:bodyPr/>
          <a:lstStyle/>
          <a:p>
            <a:pPr>
              <a:lnSpc>
                <a:spcPct val="150000"/>
              </a:lnSpc>
            </a:pPr>
            <a:r>
              <a:rPr lang="en-US" dirty="0"/>
              <a:t>Analyze academic performance of students completing consults.</a:t>
            </a:r>
            <a:endParaRPr lang="en-US"/>
          </a:p>
          <a:p>
            <a:pPr>
              <a:lnSpc>
                <a:spcPct val="150000"/>
              </a:lnSpc>
            </a:pPr>
            <a:r>
              <a:rPr lang="en-US" dirty="0"/>
              <a:t>Evaluate use of resources such as Tutor.com, Math Essentials, ASK modules.</a:t>
            </a:r>
          </a:p>
          <a:p>
            <a:pPr>
              <a:lnSpc>
                <a:spcPct val="150000"/>
              </a:lnSpc>
            </a:pPr>
            <a:r>
              <a:rPr lang="en-US" dirty="0"/>
              <a:t>Analyze involvement in special programming such as Smart Track.</a:t>
            </a:r>
          </a:p>
          <a:p>
            <a:pPr marL="114300" indent="0">
              <a:lnSpc>
                <a:spcPct val="150000"/>
              </a:lnSpc>
              <a:buNone/>
            </a:pPr>
            <a:endParaRPr lang="en-US" dirty="0"/>
          </a:p>
        </p:txBody>
      </p:sp>
    </p:spTree>
    <p:extLst>
      <p:ext uri="{BB962C8B-B14F-4D97-AF65-F5344CB8AC3E}">
        <p14:creationId xmlns:p14="http://schemas.microsoft.com/office/powerpoint/2010/main" val="3071828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B5CF5-CB34-474A-8DFB-56D555AA797F}"/>
              </a:ext>
            </a:extLst>
          </p:cNvPr>
          <p:cNvSpPr>
            <a:spLocks noGrp="1"/>
          </p:cNvSpPr>
          <p:nvPr>
            <p:ph type="title"/>
          </p:nvPr>
        </p:nvSpPr>
        <p:spPr>
          <a:xfrm>
            <a:off x="83400" y="806525"/>
            <a:ext cx="5036100" cy="2969100"/>
          </a:xfrm>
        </p:spPr>
        <p:txBody>
          <a:bodyPr wrap="square" anchor="ctr">
            <a:normAutofit/>
          </a:bodyPr>
          <a:lstStyle/>
          <a:p>
            <a:r>
              <a:rPr lang="en-US" dirty="0"/>
              <a:t>Questions?</a:t>
            </a:r>
          </a:p>
        </p:txBody>
      </p:sp>
      <p:sp>
        <p:nvSpPr>
          <p:cNvPr id="10" name="Subtitle 2">
            <a:extLst>
              <a:ext uri="{FF2B5EF4-FFF2-40B4-BE49-F238E27FC236}">
                <a16:creationId xmlns:a16="http://schemas.microsoft.com/office/drawing/2014/main" id="{BBFF6B29-D5DB-441D-9821-B5E59CD2B5BD}"/>
              </a:ext>
            </a:extLst>
          </p:cNvPr>
          <p:cNvSpPr>
            <a:spLocks noGrp="1"/>
          </p:cNvSpPr>
          <p:nvPr>
            <p:ph type="subTitle" idx="1"/>
          </p:nvPr>
        </p:nvSpPr>
        <p:spPr>
          <a:xfrm>
            <a:off x="5405716" y="1066367"/>
            <a:ext cx="3738284" cy="1230300"/>
          </a:xfrm>
        </p:spPr>
        <p:txBody>
          <a:bodyPr/>
          <a:lstStyle/>
          <a:p>
            <a:r>
              <a:rPr lang="en-US" dirty="0">
                <a:solidFill>
                  <a:schemeClr val="tx1"/>
                </a:solidFill>
              </a:rPr>
              <a:t>Contact Information</a:t>
            </a:r>
          </a:p>
          <a:p>
            <a:endParaRPr lang="en-US" dirty="0">
              <a:solidFill>
                <a:schemeClr val="tx1"/>
              </a:solidFill>
            </a:endParaRPr>
          </a:p>
          <a:p>
            <a:r>
              <a:rPr lang="en-US" dirty="0">
                <a:solidFill>
                  <a:schemeClr val="tx1"/>
                </a:solidFill>
              </a:rPr>
              <a:t>Michelle Wiley: </a:t>
            </a:r>
            <a:r>
              <a:rPr lang="en-US" dirty="0">
                <a:hlinkClick r:id="rId2"/>
              </a:rPr>
              <a:t>mcw22@psu.edu</a:t>
            </a:r>
            <a:endParaRPr lang="en-US" dirty="0"/>
          </a:p>
          <a:p>
            <a:r>
              <a:rPr lang="en-US" dirty="0">
                <a:solidFill>
                  <a:schemeClr val="tx1"/>
                </a:solidFill>
              </a:rPr>
              <a:t>Kim Wiesner: </a:t>
            </a:r>
            <a:r>
              <a:rPr lang="en-US" dirty="0">
                <a:hlinkClick r:id="rId3"/>
              </a:rPr>
              <a:t>kaw371@psu.edu</a:t>
            </a:r>
            <a:r>
              <a:rPr lang="en-US" dirty="0"/>
              <a:t> </a:t>
            </a:r>
          </a:p>
        </p:txBody>
      </p:sp>
    </p:spTree>
    <p:extLst>
      <p:ext uri="{BB962C8B-B14F-4D97-AF65-F5344CB8AC3E}">
        <p14:creationId xmlns:p14="http://schemas.microsoft.com/office/powerpoint/2010/main" val="3682674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8A08B-159E-4795-93EA-D1932589D9D8}"/>
              </a:ext>
            </a:extLst>
          </p:cNvPr>
          <p:cNvSpPr>
            <a:spLocks noGrp="1"/>
          </p:cNvSpPr>
          <p:nvPr>
            <p:ph type="title"/>
          </p:nvPr>
        </p:nvSpPr>
        <p:spPr/>
        <p:txBody>
          <a:bodyPr/>
          <a:lstStyle/>
          <a:p>
            <a:r>
              <a:rPr lang="en-US"/>
              <a:t>References</a:t>
            </a:r>
          </a:p>
        </p:txBody>
      </p:sp>
      <p:sp>
        <p:nvSpPr>
          <p:cNvPr id="3" name="Text Placeholder 2">
            <a:extLst>
              <a:ext uri="{FF2B5EF4-FFF2-40B4-BE49-F238E27FC236}">
                <a16:creationId xmlns:a16="http://schemas.microsoft.com/office/drawing/2014/main" id="{96E7BAD6-0025-4745-8065-884F3718A6B7}"/>
              </a:ext>
            </a:extLst>
          </p:cNvPr>
          <p:cNvSpPr>
            <a:spLocks noGrp="1"/>
          </p:cNvSpPr>
          <p:nvPr>
            <p:ph type="body" idx="1"/>
          </p:nvPr>
        </p:nvSpPr>
        <p:spPr/>
        <p:txBody>
          <a:bodyPr/>
          <a:lstStyle/>
          <a:p>
            <a:pPr marL="114300" indent="0">
              <a:lnSpc>
                <a:spcPct val="114999"/>
              </a:lnSpc>
              <a:buNone/>
            </a:pPr>
            <a:r>
              <a:rPr lang="en-US" sz="1200" dirty="0">
                <a:solidFill>
                  <a:schemeClr val="tx1"/>
                </a:solidFill>
              </a:rPr>
              <a:t>Lave, J. (2011). </a:t>
            </a:r>
            <a:r>
              <a:rPr lang="en-US" sz="1200" i="1" dirty="0">
                <a:solidFill>
                  <a:schemeClr val="tx1"/>
                </a:solidFill>
              </a:rPr>
              <a:t>Everyday Life and Learning with Jean Lave</a:t>
            </a:r>
            <a:r>
              <a:rPr lang="en-US" sz="1200" dirty="0">
                <a:solidFill>
                  <a:schemeClr val="tx1"/>
                </a:solidFill>
              </a:rPr>
              <a:t>. At the University of California, Berkeley [video]  https://youtu.be/FAYs46icCFs </a:t>
            </a:r>
          </a:p>
          <a:p>
            <a:pPr marL="114300" indent="0">
              <a:lnSpc>
                <a:spcPct val="114999"/>
              </a:lnSpc>
              <a:buNone/>
            </a:pPr>
            <a:endParaRPr lang="en-US" sz="1200" dirty="0">
              <a:solidFill>
                <a:schemeClr val="tx1"/>
              </a:solidFill>
            </a:endParaRPr>
          </a:p>
          <a:p>
            <a:pPr marL="114300" indent="0">
              <a:lnSpc>
                <a:spcPct val="114999"/>
              </a:lnSpc>
              <a:buNone/>
            </a:pPr>
            <a:r>
              <a:rPr lang="en-US" sz="1200" dirty="0">
                <a:solidFill>
                  <a:schemeClr val="tx1"/>
                </a:solidFill>
              </a:rPr>
              <a:t>OAR-12084. (2019). </a:t>
            </a:r>
            <a:r>
              <a:rPr lang="en-US" sz="1200" i="1" dirty="0" err="1">
                <a:solidFill>
                  <a:schemeClr val="tx1"/>
                </a:solidFill>
              </a:rPr>
              <a:t>SmarterMeasure</a:t>
            </a:r>
            <a:r>
              <a:rPr lang="en-US" sz="1200" i="1" dirty="0">
                <a:solidFill>
                  <a:schemeClr val="tx1"/>
                </a:solidFill>
              </a:rPr>
              <a:t> Evaluation Update.  </a:t>
            </a:r>
            <a:r>
              <a:rPr lang="en-US" sz="1200" dirty="0">
                <a:solidFill>
                  <a:schemeClr val="tx1"/>
                </a:solidFill>
              </a:rPr>
              <a:t>Internal Outreach Analytics &amp; Reporting report:  Unpublished.  </a:t>
            </a:r>
          </a:p>
          <a:p>
            <a:pPr marL="114300" indent="0">
              <a:lnSpc>
                <a:spcPct val="114999"/>
              </a:lnSpc>
              <a:buNone/>
            </a:pPr>
            <a:endParaRPr lang="en-US" sz="1200" dirty="0">
              <a:solidFill>
                <a:schemeClr val="tx1"/>
              </a:solidFill>
            </a:endParaRPr>
          </a:p>
          <a:p>
            <a:pPr marL="114300" indent="0">
              <a:lnSpc>
                <a:spcPct val="114999"/>
              </a:lnSpc>
              <a:buNone/>
            </a:pPr>
            <a:r>
              <a:rPr lang="en-US" sz="1200" dirty="0">
                <a:solidFill>
                  <a:schemeClr val="tx1"/>
                </a:solidFill>
              </a:rPr>
              <a:t>Pennsylvania State University, World Campus Adult Learner Dashboard (2021a). </a:t>
            </a:r>
            <a:r>
              <a:rPr lang="en-US" sz="1200" i="1" dirty="0">
                <a:solidFill>
                  <a:schemeClr val="tx1"/>
                </a:solidFill>
              </a:rPr>
              <a:t>Adult Learner Demographics</a:t>
            </a:r>
            <a:r>
              <a:rPr lang="en-US" sz="1200" dirty="0">
                <a:solidFill>
                  <a:schemeClr val="tx1"/>
                </a:solidFill>
              </a:rPr>
              <a:t> [Data file]. Retrieved from </a:t>
            </a:r>
            <a:r>
              <a:rPr lang="en-US" sz="1200" dirty="0"/>
              <a:t>https://pennstateoffice365.sharepoint.com/sites/AdultLearnerDashboard </a:t>
            </a:r>
            <a:endParaRPr lang="en-US" sz="1200" dirty="0">
              <a:solidFill>
                <a:srgbClr val="595959"/>
              </a:solidFill>
            </a:endParaRPr>
          </a:p>
          <a:p>
            <a:pPr marL="114300" indent="0">
              <a:lnSpc>
                <a:spcPct val="114999"/>
              </a:lnSpc>
              <a:buNone/>
            </a:pPr>
            <a:endParaRPr lang="en-US" sz="1200" dirty="0">
              <a:solidFill>
                <a:srgbClr val="595959"/>
              </a:solidFill>
            </a:endParaRPr>
          </a:p>
          <a:p>
            <a:pPr marL="114300" indent="0">
              <a:lnSpc>
                <a:spcPct val="114999"/>
              </a:lnSpc>
              <a:buNone/>
            </a:pPr>
            <a:r>
              <a:rPr lang="en-US" sz="1200" dirty="0">
                <a:solidFill>
                  <a:schemeClr val="tx1"/>
                </a:solidFill>
              </a:rPr>
              <a:t>Pennsylvania State University, World Campus Adult Learner Dashboard (2021b). </a:t>
            </a:r>
            <a:r>
              <a:rPr lang="en-US" sz="1200" i="1" dirty="0">
                <a:solidFill>
                  <a:schemeClr val="tx1"/>
                </a:solidFill>
              </a:rPr>
              <a:t>Adult Learner Headcounts: 2020 Academic Year: World Campus </a:t>
            </a:r>
            <a:r>
              <a:rPr lang="en-US" sz="1200" dirty="0">
                <a:solidFill>
                  <a:schemeClr val="tx1"/>
                </a:solidFill>
              </a:rPr>
              <a:t>[Data file]. Retrieved from </a:t>
            </a:r>
            <a:r>
              <a:rPr lang="en-US" sz="1200" dirty="0"/>
              <a:t>https://pennstateoffice365.sharepoint.com/sites/AdultLearnerDashboard </a:t>
            </a:r>
          </a:p>
          <a:p>
            <a:pPr marL="114300" indent="0">
              <a:lnSpc>
                <a:spcPct val="114999"/>
              </a:lnSpc>
              <a:buNone/>
            </a:pPr>
            <a:endParaRPr lang="en-US" sz="1200" dirty="0">
              <a:solidFill>
                <a:srgbClr val="595959"/>
              </a:solidFill>
            </a:endParaRPr>
          </a:p>
          <a:p>
            <a:pPr marL="114300" indent="0">
              <a:lnSpc>
                <a:spcPct val="114999"/>
              </a:lnSpc>
              <a:buNone/>
            </a:pPr>
            <a:r>
              <a:rPr lang="en-US" sz="1200" dirty="0">
                <a:solidFill>
                  <a:srgbClr val="595959"/>
                </a:solidFill>
              </a:rPr>
              <a:t>Pennsylvania State University, World Campus Academic Development Services (2021).  </a:t>
            </a:r>
            <a:r>
              <a:rPr lang="en-US" sz="1200" i="1" dirty="0">
                <a:solidFill>
                  <a:srgbClr val="595959"/>
                </a:solidFill>
              </a:rPr>
              <a:t>Academic Success Kit</a:t>
            </a:r>
            <a:r>
              <a:rPr lang="en-US" sz="1200" dirty="0">
                <a:solidFill>
                  <a:srgbClr val="595959"/>
                </a:solidFill>
              </a:rPr>
              <a:t>.  Retrieved from </a:t>
            </a:r>
            <a:r>
              <a:rPr lang="en-US" sz="1200" dirty="0">
                <a:hlinkClick r:id="rId2"/>
              </a:rPr>
              <a:t>https://sites.psu.edu/prepkit/</a:t>
            </a:r>
            <a:r>
              <a:rPr lang="en-US" sz="1200" dirty="0"/>
              <a:t> </a:t>
            </a:r>
            <a:endParaRPr lang="en-US" dirty="0">
              <a:solidFill>
                <a:srgbClr val="595959"/>
              </a:solidFill>
            </a:endParaRPr>
          </a:p>
          <a:p>
            <a:pPr marL="114300" indent="0">
              <a:lnSpc>
                <a:spcPct val="114999"/>
              </a:lnSpc>
              <a:buNone/>
            </a:pPr>
            <a:endParaRPr lang="en-US" sz="1200" dirty="0">
              <a:solidFill>
                <a:srgbClr val="595959"/>
              </a:solidFill>
            </a:endParaRPr>
          </a:p>
          <a:p>
            <a:pPr marL="114300" indent="0">
              <a:lnSpc>
                <a:spcPct val="114999"/>
              </a:lnSpc>
              <a:buNone/>
            </a:pPr>
            <a:r>
              <a:rPr lang="en-US" sz="1200" dirty="0">
                <a:solidFill>
                  <a:srgbClr val="595959"/>
                </a:solidFill>
              </a:rPr>
              <a:t>Pennsylvania State University, World Campus Academic Development Services. (2021). </a:t>
            </a:r>
            <a:r>
              <a:rPr lang="en-US" sz="1200" i="1" dirty="0" err="1">
                <a:solidFill>
                  <a:srgbClr val="595959"/>
                </a:solidFill>
              </a:rPr>
              <a:t>SmarterMeasure</a:t>
            </a:r>
            <a:r>
              <a:rPr lang="en-US" sz="1200" i="1" dirty="0">
                <a:solidFill>
                  <a:srgbClr val="595959"/>
                </a:solidFill>
              </a:rPr>
              <a:t> WC UGRD Outreach &amp; Consult Tracking </a:t>
            </a:r>
            <a:r>
              <a:rPr lang="en-US" sz="1200" dirty="0">
                <a:solidFill>
                  <a:srgbClr val="595959"/>
                </a:solidFill>
              </a:rPr>
              <a:t>[Department data file].</a:t>
            </a:r>
            <a:endParaRPr lang="en-US"/>
          </a:p>
          <a:p>
            <a:pPr marL="114300" indent="0">
              <a:lnSpc>
                <a:spcPct val="114999"/>
              </a:lnSpc>
              <a:buNone/>
            </a:pPr>
            <a:endParaRPr lang="en-US" sz="1200" dirty="0">
              <a:solidFill>
                <a:srgbClr val="595959"/>
              </a:solidFill>
            </a:endParaRPr>
          </a:p>
          <a:p>
            <a:pPr marL="114300" indent="0">
              <a:lnSpc>
                <a:spcPct val="114999"/>
              </a:lnSpc>
              <a:buNone/>
            </a:pPr>
            <a:endParaRPr lang="en-US" sz="1200" dirty="0"/>
          </a:p>
          <a:p>
            <a:pPr marL="114300" indent="0">
              <a:lnSpc>
                <a:spcPct val="114999"/>
              </a:lnSpc>
              <a:buNone/>
            </a:pPr>
            <a:endParaRPr lang="en-US" sz="1400" dirty="0">
              <a:solidFill>
                <a:srgbClr val="595959"/>
              </a:solidFill>
            </a:endParaRPr>
          </a:p>
          <a:p>
            <a:pPr marL="114300" indent="0">
              <a:lnSpc>
                <a:spcPct val="114999"/>
              </a:lnSpc>
              <a:buNone/>
            </a:pPr>
            <a:endParaRPr lang="en-US" sz="1400" dirty="0">
              <a:solidFill>
                <a:schemeClr val="tx1"/>
              </a:solidFill>
            </a:endParaRPr>
          </a:p>
        </p:txBody>
      </p:sp>
    </p:spTree>
    <p:extLst>
      <p:ext uri="{BB962C8B-B14F-4D97-AF65-F5344CB8AC3E}">
        <p14:creationId xmlns:p14="http://schemas.microsoft.com/office/powerpoint/2010/main" val="320458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D722-8807-4DDD-87CB-6E049AB17822}"/>
              </a:ext>
            </a:extLst>
          </p:cNvPr>
          <p:cNvSpPr>
            <a:spLocks noGrp="1"/>
          </p:cNvSpPr>
          <p:nvPr>
            <p:ph type="title"/>
          </p:nvPr>
        </p:nvSpPr>
        <p:spPr/>
        <p:txBody>
          <a:bodyPr/>
          <a:lstStyle/>
          <a:p>
            <a:pPr algn="ctr"/>
            <a:r>
              <a:rPr lang="en-US"/>
              <a:t>Presenters</a:t>
            </a:r>
          </a:p>
        </p:txBody>
      </p:sp>
      <p:sp>
        <p:nvSpPr>
          <p:cNvPr id="3" name="Text Placeholder 2">
            <a:extLst>
              <a:ext uri="{FF2B5EF4-FFF2-40B4-BE49-F238E27FC236}">
                <a16:creationId xmlns:a16="http://schemas.microsoft.com/office/drawing/2014/main" id="{0EF0F3B0-B746-49E4-B59C-4E2D3039C48D}"/>
              </a:ext>
            </a:extLst>
          </p:cNvPr>
          <p:cNvSpPr>
            <a:spLocks noGrp="1"/>
          </p:cNvSpPr>
          <p:nvPr>
            <p:ph type="body" idx="1"/>
          </p:nvPr>
        </p:nvSpPr>
        <p:spPr/>
        <p:txBody>
          <a:bodyPr/>
          <a:lstStyle/>
          <a:p>
            <a:endParaRPr lang="en-US" dirty="0"/>
          </a:p>
          <a:p>
            <a:r>
              <a:rPr lang="en-US" dirty="0">
                <a:solidFill>
                  <a:schemeClr val="tx1"/>
                </a:solidFill>
              </a:rPr>
              <a:t>Michelle Wiley, M.Ed., Assistant Director, Academic Development Services, Penn State World Campus</a:t>
            </a:r>
          </a:p>
          <a:p>
            <a:pPr marL="114300" indent="0">
              <a:buNone/>
            </a:pPr>
            <a:endParaRPr lang="en-US" dirty="0">
              <a:solidFill>
                <a:schemeClr val="tx1"/>
              </a:solidFill>
            </a:endParaRPr>
          </a:p>
          <a:p>
            <a:pPr algn="l" rtl="0" fontAlgn="base"/>
            <a:r>
              <a:rPr lang="en-US" sz="1800" b="0" i="0" dirty="0">
                <a:solidFill>
                  <a:schemeClr val="tx1"/>
                </a:solidFill>
                <a:effectLst/>
              </a:rPr>
              <a:t>Kim Wiesner, M.Ed., Student Success Coordinator, Academic Development Services, Penn State World Campus</a:t>
            </a:r>
            <a:endParaRPr lang="en-US" sz="2000" b="0" i="0" dirty="0">
              <a:solidFill>
                <a:schemeClr val="tx1"/>
              </a:solidFill>
              <a:effectLst/>
            </a:endParaRPr>
          </a:p>
        </p:txBody>
      </p:sp>
    </p:spTree>
    <p:extLst>
      <p:ext uri="{BB962C8B-B14F-4D97-AF65-F5344CB8AC3E}">
        <p14:creationId xmlns:p14="http://schemas.microsoft.com/office/powerpoint/2010/main" val="392599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84EB-1933-4046-8091-7FDECD5301D0}"/>
              </a:ext>
            </a:extLst>
          </p:cNvPr>
          <p:cNvSpPr>
            <a:spLocks noGrp="1"/>
          </p:cNvSpPr>
          <p:nvPr>
            <p:ph type="title"/>
          </p:nvPr>
        </p:nvSpPr>
        <p:spPr/>
        <p:txBody>
          <a:bodyPr/>
          <a:lstStyle/>
          <a:p>
            <a:pPr algn="ctr"/>
            <a:r>
              <a:rPr lang="en-US"/>
              <a:t>Key Problem</a:t>
            </a:r>
          </a:p>
        </p:txBody>
      </p:sp>
      <p:sp>
        <p:nvSpPr>
          <p:cNvPr id="3" name="Text Placeholder 2">
            <a:extLst>
              <a:ext uri="{FF2B5EF4-FFF2-40B4-BE49-F238E27FC236}">
                <a16:creationId xmlns:a16="http://schemas.microsoft.com/office/drawing/2014/main" id="{E959FB85-4396-452A-A220-3ED7BE334A73}"/>
              </a:ext>
            </a:extLst>
          </p:cNvPr>
          <p:cNvSpPr>
            <a:spLocks noGrp="1"/>
          </p:cNvSpPr>
          <p:nvPr>
            <p:ph type="body" idx="1"/>
          </p:nvPr>
        </p:nvSpPr>
        <p:spPr>
          <a:xfrm>
            <a:off x="311700" y="965199"/>
            <a:ext cx="8520600" cy="3375075"/>
          </a:xfrm>
        </p:spPr>
        <p:txBody>
          <a:bodyPr/>
          <a:lstStyle/>
          <a:p>
            <a:r>
              <a:rPr lang="en-US" dirty="0">
                <a:solidFill>
                  <a:schemeClr val="tx1"/>
                </a:solidFill>
                <a:effectLst/>
                <a:ea typeface="Calibri" panose="020F0502020204030204" pitchFamily="34" charset="0"/>
              </a:rPr>
              <a:t>Many students are not prepared for the distance education “classroom experience” which is most likely, completely different from any educational experience they have known.</a:t>
            </a:r>
            <a:r>
              <a:rPr lang="en-US" dirty="0">
                <a:solidFill>
                  <a:schemeClr val="tx1"/>
                </a:solidFill>
                <a:ea typeface="Calibri" panose="020F0502020204030204" pitchFamily="34" charset="0"/>
              </a:rPr>
              <a:t> </a:t>
            </a:r>
            <a:endParaRPr lang="en-US" dirty="0">
              <a:solidFill>
                <a:schemeClr val="tx1"/>
              </a:solidFill>
              <a:effectLst/>
              <a:ea typeface="Calibri" panose="020F0502020204030204" pitchFamily="34" charset="0"/>
            </a:endParaRPr>
          </a:p>
          <a:p>
            <a:pPr>
              <a:lnSpc>
                <a:spcPct val="114999"/>
              </a:lnSpc>
            </a:pPr>
            <a:endParaRPr lang="en-US" dirty="0"/>
          </a:p>
          <a:p>
            <a:pPr>
              <a:lnSpc>
                <a:spcPct val="114999"/>
              </a:lnSpc>
            </a:pPr>
            <a:r>
              <a:rPr lang="en-US" dirty="0">
                <a:solidFill>
                  <a:schemeClr val="tx1"/>
                </a:solidFill>
              </a:rPr>
              <a:t>It is important to consider that adult students bring their social world and the prior knowledge with them to the virtual classroom (Lave, 2011) and expect both to be acknowledged and appreciated by peers and staff. </a:t>
            </a:r>
          </a:p>
          <a:p>
            <a:pPr>
              <a:lnSpc>
                <a:spcPct val="114999"/>
              </a:lnSpc>
            </a:pPr>
            <a:endParaRPr lang="en-US" dirty="0">
              <a:solidFill>
                <a:schemeClr val="tx1"/>
              </a:solidFill>
            </a:endParaRPr>
          </a:p>
          <a:p>
            <a:pPr>
              <a:lnSpc>
                <a:spcPct val="114999"/>
              </a:lnSpc>
            </a:pPr>
            <a:r>
              <a:rPr lang="en-US" dirty="0">
                <a:solidFill>
                  <a:schemeClr val="tx1"/>
                </a:solidFill>
              </a:rPr>
              <a:t>First-time in college adult students, need a roadmap that outlines how to navigate the process of being a college student who is studying from a distance. </a:t>
            </a:r>
          </a:p>
        </p:txBody>
      </p:sp>
    </p:spTree>
    <p:extLst>
      <p:ext uri="{BB962C8B-B14F-4D97-AF65-F5344CB8AC3E}">
        <p14:creationId xmlns:p14="http://schemas.microsoft.com/office/powerpoint/2010/main" val="1674856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E69B-3DAA-4424-A7EE-A53EE60A0349}"/>
              </a:ext>
            </a:extLst>
          </p:cNvPr>
          <p:cNvSpPr>
            <a:spLocks noGrp="1"/>
          </p:cNvSpPr>
          <p:nvPr>
            <p:ph type="title"/>
          </p:nvPr>
        </p:nvSpPr>
        <p:spPr/>
        <p:txBody>
          <a:bodyPr/>
          <a:lstStyle/>
          <a:p>
            <a:r>
              <a:rPr lang="en-US"/>
              <a:t>World Campus Population</a:t>
            </a:r>
          </a:p>
        </p:txBody>
      </p:sp>
      <p:sp>
        <p:nvSpPr>
          <p:cNvPr id="3" name="Text Placeholder 2">
            <a:extLst>
              <a:ext uri="{FF2B5EF4-FFF2-40B4-BE49-F238E27FC236}">
                <a16:creationId xmlns:a16="http://schemas.microsoft.com/office/drawing/2014/main" id="{C0B2781F-B3E4-40E7-A211-0899A3901453}"/>
              </a:ext>
            </a:extLst>
          </p:cNvPr>
          <p:cNvSpPr>
            <a:spLocks noGrp="1"/>
          </p:cNvSpPr>
          <p:nvPr>
            <p:ph type="body" idx="1"/>
          </p:nvPr>
        </p:nvSpPr>
        <p:spPr>
          <a:xfrm>
            <a:off x="311700" y="991941"/>
            <a:ext cx="8520600" cy="3466946"/>
          </a:xfrm>
        </p:spPr>
        <p:txBody>
          <a:bodyPr/>
          <a:lstStyle/>
          <a:p>
            <a:pPr>
              <a:lnSpc>
                <a:spcPct val="114999"/>
              </a:lnSpc>
            </a:pPr>
            <a:r>
              <a:rPr lang="en-US" dirty="0"/>
              <a:t>78.3% (n=11,965) adult learners </a:t>
            </a:r>
          </a:p>
          <a:p>
            <a:pPr lvl="1">
              <a:lnSpc>
                <a:spcPct val="114999"/>
              </a:lnSpc>
              <a:spcBef>
                <a:spcPts val="600"/>
              </a:spcBef>
            </a:pPr>
            <a:r>
              <a:rPr lang="en-US" sz="1600" dirty="0"/>
              <a:t>74.4% between ages of 24-39</a:t>
            </a:r>
          </a:p>
          <a:p>
            <a:pPr>
              <a:lnSpc>
                <a:spcPct val="114999"/>
              </a:lnSpc>
            </a:pPr>
            <a:r>
              <a:rPr lang="en-US" dirty="0"/>
              <a:t>34.8% married</a:t>
            </a:r>
          </a:p>
          <a:p>
            <a:pPr>
              <a:lnSpc>
                <a:spcPct val="114999"/>
              </a:lnSpc>
            </a:pPr>
            <a:r>
              <a:rPr lang="en-US" dirty="0"/>
              <a:t>32% have children</a:t>
            </a:r>
          </a:p>
          <a:p>
            <a:pPr>
              <a:lnSpc>
                <a:spcPct val="114999"/>
              </a:lnSpc>
            </a:pPr>
            <a:r>
              <a:rPr lang="en-US" dirty="0"/>
              <a:t>3.9% veterans</a:t>
            </a:r>
          </a:p>
          <a:p>
            <a:pPr>
              <a:lnSpc>
                <a:spcPct val="114999"/>
              </a:lnSpc>
            </a:pPr>
            <a:r>
              <a:rPr lang="en-US" dirty="0"/>
              <a:t>2.3% active military</a:t>
            </a:r>
          </a:p>
          <a:p>
            <a:pPr>
              <a:lnSpc>
                <a:spcPct val="114999"/>
              </a:lnSpc>
            </a:pPr>
            <a:r>
              <a:rPr lang="en-US" dirty="0"/>
              <a:t>30% (n=5318) first generation learners</a:t>
            </a:r>
          </a:p>
          <a:p>
            <a:pPr>
              <a:lnSpc>
                <a:spcPct val="114999"/>
              </a:lnSpc>
            </a:pPr>
            <a:r>
              <a:rPr lang="en-US" dirty="0"/>
              <a:t>69.4% (n=5318) concerned about having time for school</a:t>
            </a:r>
            <a:endParaRPr lang="en-US" dirty="0">
              <a:solidFill>
                <a:srgbClr val="595959"/>
              </a:solidFill>
            </a:endParaRPr>
          </a:p>
          <a:p>
            <a:pPr marL="114300" indent="0">
              <a:lnSpc>
                <a:spcPct val="114999"/>
              </a:lnSpc>
              <a:buNone/>
            </a:pPr>
            <a:endParaRPr lang="en-US" dirty="0">
              <a:solidFill>
                <a:srgbClr val="595959"/>
              </a:solidFill>
            </a:endParaRPr>
          </a:p>
          <a:p>
            <a:pPr marL="114300" indent="0">
              <a:lnSpc>
                <a:spcPct val="114999"/>
              </a:lnSpc>
              <a:buNone/>
            </a:pPr>
            <a:r>
              <a:rPr lang="en-US" sz="1200" dirty="0">
                <a:solidFill>
                  <a:srgbClr val="595959"/>
                </a:solidFill>
              </a:rPr>
              <a:t>Sources: Pennsylvania State University, World Campus Adult Learner Dashboard (2021a). </a:t>
            </a:r>
          </a:p>
          <a:p>
            <a:pPr marL="114300" indent="0">
              <a:lnSpc>
                <a:spcPct val="114999"/>
              </a:lnSpc>
              <a:buNone/>
            </a:pPr>
            <a:r>
              <a:rPr lang="en-US" sz="1200" dirty="0">
                <a:solidFill>
                  <a:srgbClr val="595959"/>
                </a:solidFill>
              </a:rPr>
              <a:t>               Pennsylvania State University, World Campus Adult Learner Dashboard (2021b).</a:t>
            </a:r>
          </a:p>
          <a:p>
            <a:pPr marL="114300" indent="0">
              <a:lnSpc>
                <a:spcPct val="114999"/>
              </a:lnSpc>
              <a:buNone/>
            </a:pPr>
            <a:r>
              <a:rPr lang="en-US" sz="1200" dirty="0">
                <a:solidFill>
                  <a:srgbClr val="595959"/>
                </a:solidFill>
              </a:rPr>
              <a:t>               Pennsylvania State University, World Campus Academic Development Services (2021). </a:t>
            </a:r>
          </a:p>
          <a:p>
            <a:pPr marL="114300" indent="0">
              <a:lnSpc>
                <a:spcPct val="114999"/>
              </a:lnSpc>
              <a:buNone/>
            </a:pPr>
            <a:r>
              <a:rPr lang="en-US" sz="1200" dirty="0">
                <a:solidFill>
                  <a:srgbClr val="595959"/>
                </a:solidFill>
              </a:rPr>
              <a:t>          </a:t>
            </a:r>
          </a:p>
          <a:p>
            <a:pPr marL="114300" indent="0">
              <a:buNone/>
            </a:pPr>
            <a:endParaRPr lang="en-US">
              <a:solidFill>
                <a:schemeClr val="tx1"/>
              </a:solidFill>
              <a:latin typeface="Oswald" panose="020B0604020202020204" charset="0"/>
            </a:endParaRPr>
          </a:p>
          <a:p>
            <a:pPr marL="596900" lvl="1" indent="0">
              <a:buNone/>
            </a:pPr>
            <a:endParaRPr lang="en-US">
              <a:solidFill>
                <a:schemeClr val="tx1"/>
              </a:solidFill>
              <a:latin typeface="Oswald" panose="020B0604020202020204" charset="0"/>
            </a:endParaRPr>
          </a:p>
          <a:p>
            <a:pPr marL="596900" lvl="1" indent="0">
              <a:buNone/>
            </a:pPr>
            <a:endParaRPr lang="en-US">
              <a:solidFill>
                <a:schemeClr val="tx1"/>
              </a:solidFill>
              <a:latin typeface="Oswald" panose="020B0604020202020204" charset="0"/>
            </a:endParaRPr>
          </a:p>
        </p:txBody>
      </p:sp>
    </p:spTree>
    <p:extLst>
      <p:ext uri="{BB962C8B-B14F-4D97-AF65-F5344CB8AC3E}">
        <p14:creationId xmlns:p14="http://schemas.microsoft.com/office/powerpoint/2010/main" val="294179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83B7D-5F79-4C2A-BD4D-A7AB4F7DD456}"/>
              </a:ext>
            </a:extLst>
          </p:cNvPr>
          <p:cNvSpPr>
            <a:spLocks noGrp="1"/>
          </p:cNvSpPr>
          <p:nvPr>
            <p:ph type="title"/>
          </p:nvPr>
        </p:nvSpPr>
        <p:spPr/>
        <p:txBody>
          <a:bodyPr/>
          <a:lstStyle/>
          <a:p>
            <a:pPr algn="ctr"/>
            <a:r>
              <a:rPr lang="en-US"/>
              <a:t>Objectives</a:t>
            </a:r>
          </a:p>
        </p:txBody>
      </p:sp>
      <p:sp>
        <p:nvSpPr>
          <p:cNvPr id="3" name="Text Placeholder 2">
            <a:extLst>
              <a:ext uri="{FF2B5EF4-FFF2-40B4-BE49-F238E27FC236}">
                <a16:creationId xmlns:a16="http://schemas.microsoft.com/office/drawing/2014/main" id="{34A44D1F-5DF2-4F33-B3E9-8F8D71A2236E}"/>
              </a:ext>
            </a:extLst>
          </p:cNvPr>
          <p:cNvSpPr>
            <a:spLocks noGrp="1"/>
          </p:cNvSpPr>
          <p:nvPr>
            <p:ph type="body" idx="1"/>
          </p:nvPr>
        </p:nvSpPr>
        <p:spPr>
          <a:xfrm>
            <a:off x="311700" y="907808"/>
            <a:ext cx="8520600" cy="3432466"/>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dirty="0">
                <a:solidFill>
                  <a:schemeClr val="tx1"/>
                </a:solidFill>
                <a:effectLst/>
                <a:ea typeface="Calibri" panose="020F0502020204030204" pitchFamily="34" charset="0"/>
                <a:cs typeface="Calibri"/>
              </a:rPr>
              <a:t>Recognize what the </a:t>
            </a:r>
            <a:r>
              <a:rPr lang="en-US" dirty="0" err="1">
                <a:solidFill>
                  <a:schemeClr val="tx1"/>
                </a:solidFill>
                <a:ea typeface="Calibri" panose="020F0502020204030204" pitchFamily="34" charset="0"/>
                <a:cs typeface="Calibri"/>
              </a:rPr>
              <a:t>SmarterMeasure</a:t>
            </a:r>
            <a:r>
              <a:rPr lang="en-US" dirty="0">
                <a:solidFill>
                  <a:schemeClr val="tx1"/>
                </a:solidFill>
                <a:effectLst/>
                <a:ea typeface="Calibri" panose="020F0502020204030204" pitchFamily="34" charset="0"/>
                <a:cs typeface="Calibri"/>
              </a:rPr>
              <a:t> assessment reveals about a student’s non-cognitive strengths and opportunities for improvement.</a:t>
            </a:r>
            <a:endParaRPr lang="en-US" dirty="0">
              <a:solidFill>
                <a:schemeClr val="tx1"/>
              </a:solidFill>
              <a:effectLst/>
              <a:ea typeface="Calibri" panose="020F0502020204030204" pitchFamily="34" charset="0"/>
              <a:cs typeface="Times New Roman"/>
            </a:endParaRPr>
          </a:p>
          <a:p>
            <a:pPr marL="342900">
              <a:lnSpc>
                <a:spcPct val="107000"/>
              </a:lnSpc>
              <a:buFont typeface="Symbol" panose="05050102010706020507" pitchFamily="18" charset="2"/>
              <a:buChar char="·"/>
            </a:pPr>
            <a:endParaRPr lang="en-US" dirty="0">
              <a:solidFill>
                <a:schemeClr val="tx1"/>
              </a:solidFill>
              <a:ea typeface="Calibri" panose="020F0502020204030204" pitchFamily="34" charset="0"/>
              <a:cs typeface="Calibri"/>
            </a:endParaRPr>
          </a:p>
          <a:p>
            <a:pPr marL="342900" marR="0" lvl="0" indent="-342900">
              <a:lnSpc>
                <a:spcPct val="107000"/>
              </a:lnSpc>
              <a:spcBef>
                <a:spcPts val="0"/>
              </a:spcBef>
              <a:spcAft>
                <a:spcPts val="0"/>
              </a:spcAft>
              <a:buFont typeface="Symbol" panose="05050102010706020507" pitchFamily="18" charset="2"/>
              <a:buChar char="·"/>
            </a:pPr>
            <a:r>
              <a:rPr lang="en-US" dirty="0">
                <a:solidFill>
                  <a:schemeClr val="tx1"/>
                </a:solidFill>
                <a:effectLst/>
                <a:ea typeface="Calibri" panose="020F0502020204030204" pitchFamily="34" charset="0"/>
                <a:cs typeface="Calibri"/>
              </a:rPr>
              <a:t>Identify non-cognitive factors and skills that transcend academic settings.</a:t>
            </a:r>
            <a:endParaRPr lang="en-US" dirty="0">
              <a:solidFill>
                <a:schemeClr val="tx1"/>
              </a:solidFill>
            </a:endParaRPr>
          </a:p>
          <a:p>
            <a:pPr marL="342900">
              <a:lnSpc>
                <a:spcPct val="107000"/>
              </a:lnSpc>
              <a:buFont typeface="Symbol" panose="05050102010706020507" pitchFamily="18" charset="2"/>
              <a:buChar char="·"/>
            </a:pPr>
            <a:endParaRPr lang="en-US" dirty="0">
              <a:solidFill>
                <a:schemeClr val="tx1"/>
              </a:solidFill>
              <a:ea typeface="Calibri" panose="020F0502020204030204" pitchFamily="34" charset="0"/>
              <a:cs typeface="Calibri"/>
            </a:endParaRPr>
          </a:p>
          <a:p>
            <a:pPr marL="342900" marR="0" lvl="0" indent="-342900">
              <a:lnSpc>
                <a:spcPct val="107000"/>
              </a:lnSpc>
              <a:spcBef>
                <a:spcPts val="0"/>
              </a:spcBef>
              <a:spcAft>
                <a:spcPts val="0"/>
              </a:spcAft>
              <a:buFont typeface="Symbol" panose="05050102010706020507" pitchFamily="18" charset="2"/>
              <a:buChar char="·"/>
            </a:pPr>
            <a:r>
              <a:rPr lang="en-US" dirty="0">
                <a:solidFill>
                  <a:schemeClr val="tx1"/>
                </a:solidFill>
                <a:effectLst/>
                <a:ea typeface="Calibri" panose="020F0502020204030204" pitchFamily="34" charset="0"/>
                <a:cs typeface="Calibri"/>
              </a:rPr>
              <a:t>Recognize the importance of explaining </a:t>
            </a:r>
            <a:r>
              <a:rPr lang="en-US" i="1" dirty="0">
                <a:solidFill>
                  <a:schemeClr val="tx1"/>
                </a:solidFill>
                <a:effectLst/>
                <a:ea typeface="Calibri" panose="020F0502020204030204" pitchFamily="34" charset="0"/>
                <a:cs typeface="Calibri"/>
              </a:rPr>
              <a:t>What</a:t>
            </a:r>
            <a:r>
              <a:rPr lang="en-US" dirty="0">
                <a:solidFill>
                  <a:schemeClr val="tx1"/>
                </a:solidFill>
                <a:effectLst/>
                <a:ea typeface="Calibri" panose="020F0502020204030204" pitchFamily="34" charset="0"/>
                <a:cs typeface="Calibri"/>
              </a:rPr>
              <a:t>, </a:t>
            </a:r>
            <a:r>
              <a:rPr lang="en-US" i="1" dirty="0">
                <a:solidFill>
                  <a:schemeClr val="tx1"/>
                </a:solidFill>
                <a:effectLst/>
                <a:ea typeface="Calibri" panose="020F0502020204030204" pitchFamily="34" charset="0"/>
                <a:cs typeface="Calibri"/>
              </a:rPr>
              <a:t>How</a:t>
            </a:r>
            <a:r>
              <a:rPr lang="en-US" dirty="0">
                <a:solidFill>
                  <a:schemeClr val="tx1"/>
                </a:solidFill>
                <a:effectLst/>
                <a:ea typeface="Calibri" panose="020F0502020204030204" pitchFamily="34" charset="0"/>
                <a:cs typeface="Calibri"/>
              </a:rPr>
              <a:t>, and </a:t>
            </a:r>
            <a:r>
              <a:rPr lang="en-US" i="1" dirty="0">
                <a:solidFill>
                  <a:schemeClr val="tx1"/>
                </a:solidFill>
                <a:effectLst/>
                <a:ea typeface="Calibri" panose="020F0502020204030204" pitchFamily="34" charset="0"/>
                <a:cs typeface="Calibri"/>
              </a:rPr>
              <a:t>Why</a:t>
            </a:r>
            <a:r>
              <a:rPr lang="en-US" dirty="0">
                <a:solidFill>
                  <a:schemeClr val="tx1"/>
                </a:solidFill>
                <a:effectLst/>
                <a:ea typeface="Calibri" panose="020F0502020204030204" pitchFamily="34" charset="0"/>
                <a:cs typeface="Calibri"/>
              </a:rPr>
              <a:t> of resources.</a:t>
            </a:r>
            <a:endParaRPr lang="en-US" dirty="0">
              <a:solidFill>
                <a:schemeClr val="tx1"/>
              </a:solidFill>
            </a:endParaRPr>
          </a:p>
          <a:p>
            <a:pPr marL="342900">
              <a:lnSpc>
                <a:spcPct val="107000"/>
              </a:lnSpc>
              <a:buFont typeface="Symbol" panose="05050102010706020507" pitchFamily="18" charset="2"/>
              <a:buChar char="·"/>
            </a:pPr>
            <a:endParaRPr lang="en-US" dirty="0">
              <a:solidFill>
                <a:schemeClr val="tx1"/>
              </a:solidFill>
              <a:ea typeface="Calibri" panose="020F0502020204030204" pitchFamily="34" charset="0"/>
              <a:cs typeface="Calibri"/>
            </a:endParaRPr>
          </a:p>
          <a:p>
            <a:pPr marL="342900">
              <a:lnSpc>
                <a:spcPct val="107000"/>
              </a:lnSpc>
              <a:buFont typeface="Symbol" panose="05050102010706020507" pitchFamily="18" charset="2"/>
              <a:buChar char="·"/>
            </a:pPr>
            <a:r>
              <a:rPr lang="en-US" dirty="0">
                <a:solidFill>
                  <a:schemeClr val="tx1"/>
                </a:solidFill>
                <a:effectLst/>
                <a:ea typeface="Calibri" panose="020F0502020204030204" pitchFamily="34" charset="0"/>
                <a:cs typeface="Calibri"/>
              </a:rPr>
              <a:t>Discuss the </a:t>
            </a:r>
            <a:r>
              <a:rPr lang="en-US" dirty="0">
                <a:solidFill>
                  <a:schemeClr val="tx1"/>
                </a:solidFill>
                <a:ea typeface="Calibri" panose="020F0502020204030204" pitchFamily="34" charset="0"/>
                <a:cs typeface="Calibri"/>
              </a:rPr>
              <a:t>benefits</a:t>
            </a:r>
            <a:r>
              <a:rPr lang="en-US" dirty="0">
                <a:solidFill>
                  <a:schemeClr val="tx1"/>
                </a:solidFill>
                <a:effectLst/>
                <a:ea typeface="Calibri" panose="020F0502020204030204" pitchFamily="34" charset="0"/>
                <a:cs typeface="Calibri"/>
              </a:rPr>
              <a:t> and challenges of 1:1 consults.</a:t>
            </a:r>
            <a:endParaRPr lang="en-US" dirty="0">
              <a:solidFill>
                <a:schemeClr val="tx1"/>
              </a:solidFill>
            </a:endParaRPr>
          </a:p>
          <a:p>
            <a:pPr marL="342900">
              <a:lnSpc>
                <a:spcPct val="107000"/>
              </a:lnSpc>
              <a:buFont typeface="Symbol" panose="05050102010706020507" pitchFamily="18" charset="2"/>
              <a:buChar char="·"/>
            </a:pPr>
            <a:endParaRPr lang="en-US" dirty="0">
              <a:solidFill>
                <a:schemeClr val="tx1"/>
              </a:solidFill>
              <a:effectLst/>
              <a:ea typeface="Calibri" panose="020F0502020204030204" pitchFamily="34" charset="0"/>
              <a:cs typeface="Calibri"/>
            </a:endParaRPr>
          </a:p>
          <a:p>
            <a:pPr marL="342900">
              <a:lnSpc>
                <a:spcPct val="107000"/>
              </a:lnSpc>
              <a:buFont typeface="Symbol" panose="05050102010706020507" pitchFamily="18" charset="2"/>
              <a:buChar char="·"/>
            </a:pPr>
            <a:r>
              <a:rPr lang="en-US" dirty="0">
                <a:solidFill>
                  <a:schemeClr val="tx1"/>
                </a:solidFill>
                <a:effectLst/>
                <a:ea typeface="Calibri" panose="020F0502020204030204" pitchFamily="34" charset="0"/>
                <a:cs typeface="Calibri"/>
              </a:rPr>
              <a:t>Recognize how consults can </a:t>
            </a:r>
            <a:r>
              <a:rPr lang="en-US" dirty="0">
                <a:solidFill>
                  <a:schemeClr val="tx1"/>
                </a:solidFill>
                <a:ea typeface="Calibri" panose="020F0502020204030204" pitchFamily="34" charset="0"/>
                <a:cs typeface="Calibri"/>
              </a:rPr>
              <a:t>influence</a:t>
            </a:r>
            <a:r>
              <a:rPr lang="en-US" dirty="0">
                <a:solidFill>
                  <a:schemeClr val="tx1"/>
                </a:solidFill>
                <a:effectLst/>
                <a:ea typeface="Calibri" panose="020F0502020204030204" pitchFamily="34" charset="0"/>
                <a:cs typeface="Calibri"/>
              </a:rPr>
              <a:t> student </a:t>
            </a:r>
            <a:r>
              <a:rPr lang="en-US" dirty="0">
                <a:solidFill>
                  <a:schemeClr val="tx1"/>
                </a:solidFill>
                <a:ea typeface="Calibri" panose="020F0502020204030204" pitchFamily="34" charset="0"/>
                <a:cs typeface="Calibri"/>
              </a:rPr>
              <a:t>performance and</a:t>
            </a:r>
            <a:r>
              <a:rPr lang="en-US" dirty="0">
                <a:solidFill>
                  <a:schemeClr val="tx1"/>
                </a:solidFill>
                <a:effectLst/>
                <a:ea typeface="Calibri" panose="020F0502020204030204" pitchFamily="34" charset="0"/>
                <a:cs typeface="Calibri"/>
              </a:rPr>
              <a:t> </a:t>
            </a:r>
            <a:r>
              <a:rPr lang="en-US" dirty="0">
                <a:solidFill>
                  <a:schemeClr val="tx1"/>
                </a:solidFill>
                <a:ea typeface="Calibri" panose="020F0502020204030204" pitchFamily="34" charset="0"/>
                <a:cs typeface="Calibri"/>
              </a:rPr>
              <a:t>increase retention</a:t>
            </a:r>
            <a:r>
              <a:rPr lang="en-US" dirty="0">
                <a:solidFill>
                  <a:schemeClr val="tx1"/>
                </a:solidFill>
                <a:effectLst/>
                <a:ea typeface="Calibri" panose="020F0502020204030204" pitchFamily="34" charset="0"/>
                <a:cs typeface="Calibri"/>
              </a:rPr>
              <a:t>.</a:t>
            </a:r>
            <a:r>
              <a:rPr lang="en-US" dirty="0">
                <a:solidFill>
                  <a:schemeClr val="tx1"/>
                </a:solidFill>
                <a:ea typeface="Calibri" panose="020F0502020204030204" pitchFamily="34" charset="0"/>
                <a:cs typeface="Calibri"/>
              </a:rPr>
              <a:t> </a:t>
            </a:r>
            <a:endParaRPr lang="en-US" dirty="0">
              <a:solidFill>
                <a:schemeClr val="tx1"/>
              </a:solidFill>
              <a:effectLst/>
              <a:ea typeface="Calibri" panose="020F0502020204030204" pitchFamily="34" charset="0"/>
              <a:cs typeface="Times New Roman" panose="02020603050405020304" pitchFamily="18" charset="0"/>
            </a:endParaRPr>
          </a:p>
          <a:p>
            <a:pPr marL="114300" indent="0">
              <a:buNone/>
            </a:pPr>
            <a:endParaRPr lang="en-US">
              <a:solidFill>
                <a:schemeClr val="tx1"/>
              </a:solidFill>
            </a:endParaRPr>
          </a:p>
        </p:txBody>
      </p:sp>
    </p:spTree>
    <p:extLst>
      <p:ext uri="{BB962C8B-B14F-4D97-AF65-F5344CB8AC3E}">
        <p14:creationId xmlns:p14="http://schemas.microsoft.com/office/powerpoint/2010/main" val="180955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17A1-7BCF-4C51-9DEA-FCDA95F2AACE}"/>
              </a:ext>
            </a:extLst>
          </p:cNvPr>
          <p:cNvSpPr>
            <a:spLocks noGrp="1"/>
          </p:cNvSpPr>
          <p:nvPr>
            <p:ph type="title"/>
          </p:nvPr>
        </p:nvSpPr>
        <p:spPr>
          <a:xfrm>
            <a:off x="311700" y="292625"/>
            <a:ext cx="8520600" cy="572700"/>
          </a:xfrm>
        </p:spPr>
        <p:txBody>
          <a:bodyPr wrap="square" anchor="t">
            <a:normAutofit/>
          </a:bodyPr>
          <a:lstStyle/>
          <a:p>
            <a:pPr>
              <a:lnSpc>
                <a:spcPct val="90000"/>
              </a:lnSpc>
            </a:pPr>
            <a:r>
              <a:rPr lang="en-US" err="1"/>
              <a:t>SmarterMeasure</a:t>
            </a:r>
            <a:r>
              <a:rPr lang="en-US"/>
              <a:t> Assessment</a:t>
            </a:r>
          </a:p>
        </p:txBody>
      </p:sp>
      <p:sp>
        <p:nvSpPr>
          <p:cNvPr id="3" name="Text Placeholder 2">
            <a:extLst>
              <a:ext uri="{FF2B5EF4-FFF2-40B4-BE49-F238E27FC236}">
                <a16:creationId xmlns:a16="http://schemas.microsoft.com/office/drawing/2014/main" id="{667B885C-C5B3-4EB9-9644-B183B8A33C47}"/>
              </a:ext>
            </a:extLst>
          </p:cNvPr>
          <p:cNvSpPr>
            <a:spLocks noGrp="1"/>
          </p:cNvSpPr>
          <p:nvPr>
            <p:ph type="body" idx="1"/>
          </p:nvPr>
        </p:nvSpPr>
        <p:spPr>
          <a:xfrm>
            <a:off x="311700" y="923875"/>
            <a:ext cx="8520600" cy="3416400"/>
          </a:xfrm>
        </p:spPr>
        <p:txBody>
          <a:bodyPr wrap="square" anchor="t">
            <a:normAutofit/>
          </a:bodyPr>
          <a:lstStyle/>
          <a:p>
            <a:pPr marL="114300" indent="0">
              <a:buNone/>
            </a:pPr>
            <a:r>
              <a:rPr lang="en-US" dirty="0">
                <a:solidFill>
                  <a:schemeClr val="tx1"/>
                </a:solidFill>
              </a:rPr>
              <a:t>Content</a:t>
            </a:r>
          </a:p>
          <a:p>
            <a:pPr lvl="1" indent="-342900">
              <a:spcBef>
                <a:spcPts val="1200"/>
              </a:spcBef>
            </a:pPr>
            <a:r>
              <a:rPr lang="en-US" sz="1800" dirty="0">
                <a:solidFill>
                  <a:schemeClr val="tx1"/>
                </a:solidFill>
              </a:rPr>
              <a:t>Life Factors </a:t>
            </a:r>
          </a:p>
          <a:p>
            <a:pPr lvl="1" indent="-342900">
              <a:spcBef>
                <a:spcPts val="1200"/>
              </a:spcBef>
            </a:pPr>
            <a:r>
              <a:rPr lang="en-US" sz="1800" dirty="0">
                <a:solidFill>
                  <a:schemeClr val="tx1"/>
                </a:solidFill>
              </a:rPr>
              <a:t>Individual Attributes </a:t>
            </a:r>
          </a:p>
          <a:p>
            <a:pPr lvl="1" indent="-342900">
              <a:spcBef>
                <a:spcPts val="1200"/>
              </a:spcBef>
            </a:pPr>
            <a:r>
              <a:rPr lang="en-US" sz="1800" dirty="0">
                <a:solidFill>
                  <a:schemeClr val="tx1"/>
                </a:solidFill>
              </a:rPr>
              <a:t>Technology Knowledge &amp; Competency, LMS Competency</a:t>
            </a:r>
          </a:p>
          <a:p>
            <a:pPr lvl="1" indent="-342900">
              <a:spcBef>
                <a:spcPts val="1200"/>
              </a:spcBef>
            </a:pPr>
            <a:r>
              <a:rPr lang="en-US" sz="1800" dirty="0">
                <a:solidFill>
                  <a:schemeClr val="tx1"/>
                </a:solidFill>
              </a:rPr>
              <a:t>Learning Styles</a:t>
            </a:r>
          </a:p>
          <a:p>
            <a:pPr lvl="1" indent="-342900">
              <a:spcBef>
                <a:spcPts val="1200"/>
              </a:spcBef>
            </a:pPr>
            <a:r>
              <a:rPr lang="en-US" sz="1800" dirty="0">
                <a:solidFill>
                  <a:schemeClr val="tx1"/>
                </a:solidFill>
              </a:rPr>
              <a:t>Reading Recall</a:t>
            </a:r>
          </a:p>
          <a:p>
            <a:pPr lvl="1" indent="-342900">
              <a:spcBef>
                <a:spcPts val="1200"/>
              </a:spcBef>
            </a:pPr>
            <a:r>
              <a:rPr lang="en-US" sz="1800" dirty="0">
                <a:solidFill>
                  <a:schemeClr val="tx1"/>
                </a:solidFill>
              </a:rPr>
              <a:t>Typing</a:t>
            </a:r>
          </a:p>
          <a:p>
            <a:pPr marL="285750" indent="-171450"/>
            <a:endParaRPr lang="en-US"/>
          </a:p>
          <a:p>
            <a:pPr marL="285750" indent="-171450"/>
            <a:endParaRPr lang="en-US"/>
          </a:p>
        </p:txBody>
      </p:sp>
    </p:spTree>
    <p:extLst>
      <p:ext uri="{BB962C8B-B14F-4D97-AF65-F5344CB8AC3E}">
        <p14:creationId xmlns:p14="http://schemas.microsoft.com/office/powerpoint/2010/main" val="55185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3ACA31-5324-4933-A59D-9077AD8EA087}"/>
              </a:ext>
            </a:extLst>
          </p:cNvPr>
          <p:cNvSpPr>
            <a:spLocks noGrp="1"/>
          </p:cNvSpPr>
          <p:nvPr>
            <p:ph type="title"/>
          </p:nvPr>
        </p:nvSpPr>
        <p:spPr/>
        <p:txBody>
          <a:bodyPr/>
          <a:lstStyle/>
          <a:p>
            <a:r>
              <a:rPr lang="en-US"/>
              <a:t>Non-cognitive Factors that Transcend Academic Settings</a:t>
            </a:r>
          </a:p>
        </p:txBody>
      </p:sp>
      <p:sp>
        <p:nvSpPr>
          <p:cNvPr id="5" name="Text Placeholder 4">
            <a:extLst>
              <a:ext uri="{FF2B5EF4-FFF2-40B4-BE49-F238E27FC236}">
                <a16:creationId xmlns:a16="http://schemas.microsoft.com/office/drawing/2014/main" id="{7B9ED69F-899D-480C-A778-C582CB7AC769}"/>
              </a:ext>
            </a:extLst>
          </p:cNvPr>
          <p:cNvSpPr>
            <a:spLocks noGrp="1"/>
          </p:cNvSpPr>
          <p:nvPr>
            <p:ph type="body" idx="1"/>
          </p:nvPr>
        </p:nvSpPr>
        <p:spPr>
          <a:xfrm>
            <a:off x="738420" y="1098793"/>
            <a:ext cx="3999900" cy="3416400"/>
          </a:xfrm>
        </p:spPr>
        <p:txBody>
          <a:bodyPr/>
          <a:lstStyle/>
          <a:p>
            <a:r>
              <a:rPr lang="en-US" sz="1800">
                <a:solidFill>
                  <a:schemeClr val="tx1"/>
                </a:solidFill>
              </a:rPr>
              <a:t>Time for school</a:t>
            </a:r>
          </a:p>
          <a:p>
            <a:r>
              <a:rPr lang="en-US" sz="1800">
                <a:solidFill>
                  <a:schemeClr val="tx1"/>
                </a:solidFill>
              </a:rPr>
              <a:t>Place to study</a:t>
            </a:r>
          </a:p>
          <a:p>
            <a:r>
              <a:rPr lang="en-US" sz="1800">
                <a:solidFill>
                  <a:schemeClr val="tx1"/>
                </a:solidFill>
              </a:rPr>
              <a:t>Reason for school</a:t>
            </a:r>
          </a:p>
          <a:p>
            <a:r>
              <a:rPr lang="en-US" sz="1800">
                <a:solidFill>
                  <a:schemeClr val="tx1"/>
                </a:solidFill>
              </a:rPr>
              <a:t>Supportive resources</a:t>
            </a:r>
          </a:p>
          <a:p>
            <a:r>
              <a:rPr lang="en-US" sz="1800">
                <a:solidFill>
                  <a:schemeClr val="tx1"/>
                </a:solidFill>
              </a:rPr>
              <a:t>Perceived academic skills</a:t>
            </a:r>
          </a:p>
          <a:p>
            <a:r>
              <a:rPr lang="en-US" sz="1800">
                <a:solidFill>
                  <a:schemeClr val="tx1"/>
                </a:solidFill>
              </a:rPr>
              <a:t>Help seeking</a:t>
            </a:r>
          </a:p>
          <a:p>
            <a:r>
              <a:rPr lang="en-US" sz="1800">
                <a:solidFill>
                  <a:schemeClr val="tx1"/>
                </a:solidFill>
              </a:rPr>
              <a:t>Persistence</a:t>
            </a:r>
          </a:p>
          <a:p>
            <a:r>
              <a:rPr lang="en-US" sz="1800">
                <a:solidFill>
                  <a:schemeClr val="tx1"/>
                </a:solidFill>
              </a:rPr>
              <a:t>Procrastination</a:t>
            </a:r>
          </a:p>
          <a:p>
            <a:r>
              <a:rPr lang="en-US" sz="1800">
                <a:solidFill>
                  <a:schemeClr val="tx1"/>
                </a:solidFill>
              </a:rPr>
              <a:t>Time management</a:t>
            </a:r>
          </a:p>
          <a:p>
            <a:r>
              <a:rPr lang="en-US" sz="1800">
                <a:solidFill>
                  <a:schemeClr val="tx1"/>
                </a:solidFill>
              </a:rPr>
              <a:t>Locus of control</a:t>
            </a:r>
          </a:p>
          <a:p>
            <a:endParaRPr lang="en-US"/>
          </a:p>
        </p:txBody>
      </p:sp>
      <p:pic>
        <p:nvPicPr>
          <p:cNvPr id="7" name="Content Placeholder 10" descr="A screenshot of the SmarterMeasure report showing the non-cognitive parameters measured. &#10;&#10;Description automatically generated">
            <a:extLst>
              <a:ext uri="{FF2B5EF4-FFF2-40B4-BE49-F238E27FC236}">
                <a16:creationId xmlns:a16="http://schemas.microsoft.com/office/drawing/2014/main" id="{DB8422B2-A4F1-4CF7-B9AB-36E3813F1A69}"/>
              </a:ext>
            </a:extLst>
          </p:cNvPr>
          <p:cNvPicPr/>
          <p:nvPr/>
        </p:nvPicPr>
        <p:blipFill rotWithShape="1">
          <a:blip r:embed="rId3"/>
          <a:srcRect b="29558"/>
          <a:stretch/>
        </p:blipFill>
        <p:spPr bwMode="auto">
          <a:xfrm>
            <a:off x="4968240" y="1206623"/>
            <a:ext cx="3159760" cy="3201206"/>
          </a:xfrm>
          <a:prstGeom prst="roundRect">
            <a:avLst>
              <a:gd name="adj" fmla="val 4380"/>
            </a:avLst>
          </a:prstGeom>
          <a:ln w="38100" cap="flat" cmpd="sng" algn="ctr">
            <a:gradFill flip="none" rotWithShape="1">
              <a:gsLst>
                <a:gs pos="0">
                  <a:srgbClr val="E7E6E6"/>
                </a:gs>
                <a:gs pos="100000">
                  <a:srgbClr val="E7E6E6">
                    <a:lumMod val="75000"/>
                  </a:srgbClr>
                </a:gs>
              </a:gsLst>
              <a:lin ang="5400000" scaled="0"/>
              <a:tileRect/>
            </a:gra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innerShdw blurRad="57150" dist="38100" dir="14460000">
              <a:srgbClr val="000000">
                <a:alpha val="70000"/>
              </a:srgbClr>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140866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C67A-6B07-4295-AA55-76484930E760}"/>
              </a:ext>
            </a:extLst>
          </p:cNvPr>
          <p:cNvSpPr>
            <a:spLocks noGrp="1"/>
          </p:cNvSpPr>
          <p:nvPr>
            <p:ph type="title"/>
          </p:nvPr>
        </p:nvSpPr>
        <p:spPr/>
        <p:txBody>
          <a:bodyPr/>
          <a:lstStyle/>
          <a:p>
            <a:r>
              <a:rPr lang="en-US" dirty="0"/>
              <a:t>Key Factors that Align with First Year Success at World Campus</a:t>
            </a:r>
          </a:p>
        </p:txBody>
      </p:sp>
      <p:sp>
        <p:nvSpPr>
          <p:cNvPr id="3" name="Text Placeholder 2">
            <a:extLst>
              <a:ext uri="{FF2B5EF4-FFF2-40B4-BE49-F238E27FC236}">
                <a16:creationId xmlns:a16="http://schemas.microsoft.com/office/drawing/2014/main" id="{5D3AF10C-39FF-4FBA-A1B2-0F3C9A163FD1}"/>
              </a:ext>
            </a:extLst>
          </p:cNvPr>
          <p:cNvSpPr>
            <a:spLocks noGrp="1"/>
          </p:cNvSpPr>
          <p:nvPr>
            <p:ph type="body" idx="1"/>
          </p:nvPr>
        </p:nvSpPr>
        <p:spPr>
          <a:xfrm>
            <a:off x="311700" y="1356582"/>
            <a:ext cx="7012521" cy="3045907"/>
          </a:xfrm>
        </p:spPr>
        <p:txBody>
          <a:bodyPr/>
          <a:lstStyle/>
          <a:p>
            <a:pPr>
              <a:lnSpc>
                <a:spcPct val="150000"/>
              </a:lnSpc>
            </a:pPr>
            <a:r>
              <a:rPr lang="en-US" sz="1800" dirty="0">
                <a:solidFill>
                  <a:schemeClr val="tx1"/>
                </a:solidFill>
              </a:rPr>
              <a:t>Academic Skills</a:t>
            </a:r>
            <a:endParaRPr lang="en-US" dirty="0"/>
          </a:p>
          <a:p>
            <a:pPr>
              <a:lnSpc>
                <a:spcPct val="150000"/>
              </a:lnSpc>
            </a:pPr>
            <a:r>
              <a:rPr lang="en-US" sz="1800" dirty="0">
                <a:solidFill>
                  <a:schemeClr val="tx1"/>
                </a:solidFill>
              </a:rPr>
              <a:t>Typing</a:t>
            </a:r>
          </a:p>
          <a:p>
            <a:pPr>
              <a:lnSpc>
                <a:spcPct val="150000"/>
              </a:lnSpc>
            </a:pPr>
            <a:r>
              <a:rPr lang="en-US" sz="1800" dirty="0">
                <a:solidFill>
                  <a:schemeClr val="tx1"/>
                </a:solidFill>
              </a:rPr>
              <a:t>Reading</a:t>
            </a:r>
          </a:p>
          <a:p>
            <a:pPr>
              <a:lnSpc>
                <a:spcPct val="150000"/>
              </a:lnSpc>
            </a:pPr>
            <a:r>
              <a:rPr lang="en-US" sz="1800" dirty="0">
                <a:solidFill>
                  <a:schemeClr val="tx1"/>
                </a:solidFill>
              </a:rPr>
              <a:t>Technical Vocabulary</a:t>
            </a:r>
          </a:p>
          <a:p>
            <a:pPr marL="139700" indent="0">
              <a:lnSpc>
                <a:spcPct val="114999"/>
              </a:lnSpc>
              <a:buNone/>
            </a:pPr>
            <a:endParaRPr lang="en-US" sz="2800" dirty="0">
              <a:solidFill>
                <a:schemeClr val="tx1"/>
              </a:solidFill>
              <a:latin typeface="Calibri"/>
            </a:endParaRPr>
          </a:p>
          <a:p>
            <a:pPr marL="139700" indent="0">
              <a:lnSpc>
                <a:spcPct val="114999"/>
              </a:lnSpc>
              <a:buNone/>
            </a:pPr>
            <a:r>
              <a:rPr lang="en-US" dirty="0">
                <a:solidFill>
                  <a:schemeClr val="tx1"/>
                </a:solidFill>
              </a:rPr>
              <a:t>Source: OAR-12084, 2019</a:t>
            </a:r>
          </a:p>
        </p:txBody>
      </p:sp>
    </p:spTree>
    <p:extLst>
      <p:ext uri="{BB962C8B-B14F-4D97-AF65-F5344CB8AC3E}">
        <p14:creationId xmlns:p14="http://schemas.microsoft.com/office/powerpoint/2010/main" val="2163952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85A9-1C4F-4745-A711-F300E65588FA}"/>
              </a:ext>
            </a:extLst>
          </p:cNvPr>
          <p:cNvSpPr>
            <a:spLocks noGrp="1"/>
          </p:cNvSpPr>
          <p:nvPr>
            <p:ph type="title"/>
          </p:nvPr>
        </p:nvSpPr>
        <p:spPr/>
        <p:txBody>
          <a:bodyPr/>
          <a:lstStyle/>
          <a:p>
            <a:r>
              <a:rPr lang="en-US" dirty="0"/>
              <a:t>Consultation Outreach</a:t>
            </a:r>
          </a:p>
        </p:txBody>
      </p:sp>
      <p:sp>
        <p:nvSpPr>
          <p:cNvPr id="3" name="Text Placeholder 2">
            <a:extLst>
              <a:ext uri="{FF2B5EF4-FFF2-40B4-BE49-F238E27FC236}">
                <a16:creationId xmlns:a16="http://schemas.microsoft.com/office/drawing/2014/main" id="{9B6EBFEF-4D8E-4E94-AF05-EE76CE2FF3E8}"/>
              </a:ext>
            </a:extLst>
          </p:cNvPr>
          <p:cNvSpPr>
            <a:spLocks noGrp="1"/>
          </p:cNvSpPr>
          <p:nvPr>
            <p:ph type="body" idx="1"/>
          </p:nvPr>
        </p:nvSpPr>
        <p:spPr/>
        <p:txBody>
          <a:bodyPr/>
          <a:lstStyle/>
          <a:p>
            <a:pPr>
              <a:lnSpc>
                <a:spcPct val="150000"/>
              </a:lnSpc>
            </a:pPr>
            <a:r>
              <a:rPr lang="en-US" dirty="0"/>
              <a:t>All students completing </a:t>
            </a:r>
            <a:r>
              <a:rPr lang="en-US" dirty="0" err="1"/>
              <a:t>SmarterMeasure</a:t>
            </a:r>
            <a:r>
              <a:rPr lang="en-US" dirty="0"/>
              <a:t> receive invitation for consult.</a:t>
            </a:r>
          </a:p>
          <a:p>
            <a:pPr>
              <a:lnSpc>
                <a:spcPct val="150000"/>
              </a:lnSpc>
            </a:pPr>
            <a:r>
              <a:rPr lang="en-US" dirty="0"/>
              <a:t>Students with 3 or more flags receive up to 2 additional emails.</a:t>
            </a:r>
          </a:p>
          <a:p>
            <a:pPr>
              <a:lnSpc>
                <a:spcPct val="150000"/>
              </a:lnSpc>
            </a:pPr>
            <a:r>
              <a:rPr lang="en-US" dirty="0"/>
              <a:t>Approximately 12.5% of all students schedule a consult.</a:t>
            </a:r>
          </a:p>
          <a:p>
            <a:pPr>
              <a:lnSpc>
                <a:spcPct val="150000"/>
              </a:lnSpc>
            </a:pPr>
            <a:r>
              <a:rPr lang="en-US" dirty="0"/>
              <a:t>340 consults completed since October 2019</a:t>
            </a:r>
          </a:p>
          <a:p>
            <a:pPr lvl="1">
              <a:lnSpc>
                <a:spcPct val="150000"/>
              </a:lnSpc>
              <a:spcBef>
                <a:spcPts val="600"/>
              </a:spcBef>
            </a:pPr>
            <a:r>
              <a:rPr lang="en-US" sz="1600" dirty="0"/>
              <a:t>7.6% of all students completing </a:t>
            </a:r>
            <a:r>
              <a:rPr lang="en-US" sz="1600" dirty="0" err="1"/>
              <a:t>SmarterMeasure</a:t>
            </a:r>
            <a:r>
              <a:rPr lang="en-US" sz="1600" dirty="0"/>
              <a:t> assessment</a:t>
            </a:r>
          </a:p>
          <a:p>
            <a:pPr marL="114300" indent="0">
              <a:buNone/>
            </a:pPr>
            <a:endParaRPr lang="en-US"/>
          </a:p>
          <a:p>
            <a:pPr marL="114300" indent="0">
              <a:lnSpc>
                <a:spcPct val="114999"/>
              </a:lnSpc>
              <a:buNone/>
            </a:pPr>
            <a:endParaRPr lang="en-US" dirty="0"/>
          </a:p>
          <a:p>
            <a:pPr marL="114300" indent="0">
              <a:lnSpc>
                <a:spcPct val="114999"/>
              </a:lnSpc>
              <a:buNone/>
            </a:pPr>
            <a:endParaRPr lang="en-US" dirty="0"/>
          </a:p>
          <a:p>
            <a:pPr marL="114300" indent="0">
              <a:lnSpc>
                <a:spcPct val="114999"/>
              </a:lnSpc>
              <a:buNone/>
            </a:pPr>
            <a:r>
              <a:rPr lang="en-US" sz="1200" dirty="0"/>
              <a:t>Source: Pennsylvania State University, World Campus Academic Development Services (2021). </a:t>
            </a:r>
            <a:endParaRPr lang="en-US" dirty="0"/>
          </a:p>
        </p:txBody>
      </p:sp>
    </p:spTree>
    <p:extLst>
      <p:ext uri="{BB962C8B-B14F-4D97-AF65-F5344CB8AC3E}">
        <p14:creationId xmlns:p14="http://schemas.microsoft.com/office/powerpoint/2010/main" val="195139942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FC0298C0BFEA45BA5C927CF524D5CF" ma:contentTypeVersion="10" ma:contentTypeDescription="Create a new document." ma:contentTypeScope="" ma:versionID="b74a70b350d6b9d6842692625e0d513e">
  <xsd:schema xmlns:xsd="http://www.w3.org/2001/XMLSchema" xmlns:xs="http://www.w3.org/2001/XMLSchema" xmlns:p="http://schemas.microsoft.com/office/2006/metadata/properties" xmlns:ns2="87e60f87-5fbd-44af-bc07-32de4637d991" xmlns:ns3="068d54df-d431-4686-91bc-3d571de6d395" targetNamespace="http://schemas.microsoft.com/office/2006/metadata/properties" ma:root="true" ma:fieldsID="0725be77ed63364bddec428601b0d72e" ns2:_="" ns3:_="">
    <xsd:import namespace="87e60f87-5fbd-44af-bc07-32de4637d991"/>
    <xsd:import namespace="068d54df-d431-4686-91bc-3d571de6d3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e60f87-5fbd-44af-bc07-32de4637d99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8d54df-d431-4686-91bc-3d571de6d3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8AB163-8D32-48C8-8447-AD7A99A04B46}">
  <ds:schemaRefs>
    <ds:schemaRef ds:uri="http://schemas.microsoft.com/sharepoint/v3/contenttype/forms"/>
  </ds:schemaRefs>
</ds:datastoreItem>
</file>

<file path=customXml/itemProps2.xml><?xml version="1.0" encoding="utf-8"?>
<ds:datastoreItem xmlns:ds="http://schemas.openxmlformats.org/officeDocument/2006/customXml" ds:itemID="{C4A8302D-9B42-4AA9-B181-F3EB91894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e60f87-5fbd-44af-bc07-32de4637d991"/>
    <ds:schemaRef ds:uri="068d54df-d431-4686-91bc-3d571de6d3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26177F-A9E7-40CA-BA6B-938FCC72BE3F}">
  <ds:schemaRefs>
    <ds:schemaRef ds:uri="20818968-a2d3-4693-9773-ea34334db9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2437</Words>
  <Application>Microsoft Office PowerPoint</Application>
  <PresentationFormat>On-screen Show (16:9)</PresentationFormat>
  <Paragraphs>266</Paragraphs>
  <Slides>19</Slides>
  <Notes>17</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Simple Light</vt:lpstr>
      <vt:lpstr>SmarterMeasure Consultation</vt:lpstr>
      <vt:lpstr>Presenters</vt:lpstr>
      <vt:lpstr>Key Problem</vt:lpstr>
      <vt:lpstr>World Campus Population</vt:lpstr>
      <vt:lpstr>Objectives</vt:lpstr>
      <vt:lpstr>SmarterMeasure Assessment</vt:lpstr>
      <vt:lpstr>Non-cognitive Factors that Transcend Academic Settings</vt:lpstr>
      <vt:lpstr>Key Factors that Align with First Year Success at World Campus</vt:lpstr>
      <vt:lpstr>Consultation Outreach</vt:lpstr>
      <vt:lpstr>Consultation with Students</vt:lpstr>
      <vt:lpstr>Resources</vt:lpstr>
      <vt:lpstr>SmarterMeasure Consultation </vt:lpstr>
      <vt:lpstr>Outcomes - Persistence </vt:lpstr>
      <vt:lpstr>Outcomes - Retention</vt:lpstr>
      <vt:lpstr>Student Feedback</vt:lpstr>
      <vt:lpstr>Student Comments</vt:lpstr>
      <vt:lpstr>What next?</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Development Services</dc:title>
  <dc:creator>Wiley, Michelle Casalinuovo</dc:creator>
  <cp:lastModifiedBy>Kimberly Wiesner</cp:lastModifiedBy>
  <cp:revision>894</cp:revision>
  <dcterms:modified xsi:type="dcterms:W3CDTF">2021-09-17T12:53:24Z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0x010100D8FC0298C0BFEA45BA5C927CF524D5CF</vt:lpwstr>
  </property>
</Properties>
</file>