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diagrams/colors1.xml" ContentType="application/vnd.openxmlformats-officedocument.drawingml.diagramColors+xml"/>
  <Override PartName="/ppt/diagrams/drawing1.xml" ContentType="application/vnd.ms-office.drawingml.diagramDrawing+xml"/>
  <Override PartName="/ppt/diagrams/quickStyle1.xml" ContentType="application/vnd.openxmlformats-officedocument.drawingml.diagramStyl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6" r:id="rId1"/>
  </p:sldMasterIdLst>
  <p:sldIdLst>
    <p:sldId id="268" r:id="rId2"/>
    <p:sldId id="256" r:id="rId3"/>
    <p:sldId id="269" r:id="rId4"/>
    <p:sldId id="257" r:id="rId5"/>
    <p:sldId id="258" r:id="rId6"/>
    <p:sldId id="265" r:id="rId7"/>
    <p:sldId id="260" r:id="rId8"/>
    <p:sldId id="262" r:id="rId9"/>
    <p:sldId id="259" r:id="rId10"/>
    <p:sldId id="266" r:id="rId11"/>
    <p:sldId id="267" r:id="rId12"/>
    <p:sldId id="264" r:id="rId13"/>
    <p:sldId id="270" r:id="rId14"/>
    <p:sldId id="271" r:id="rId15"/>
    <p:sldId id="272" r:id="rId16"/>
    <p:sldId id="273" r:id="rId17"/>
    <p:sldId id="261" r:id="rId18"/>
    <p:sldId id="279" r:id="rId19"/>
    <p:sldId id="263" r:id="rId20"/>
    <p:sldId id="275" r:id="rId21"/>
    <p:sldId id="278" r:id="rId22"/>
    <p:sldId id="276" r:id="rId23"/>
    <p:sldId id="280" r:id="rId24"/>
    <p:sldId id="281" r:id="rId25"/>
    <p:sldId id="277" r:id="rId26"/>
    <p:sldId id="282" r:id="rId27"/>
    <p:sldId id="285" r:id="rId28"/>
    <p:sldId id="283" r:id="rId29"/>
    <p:sldId id="284"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123D0D-AB93-4EF2-86D4-C50ECF8EA2C7}"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F5530F9A-369A-4105-BB3C-C5AC5AC01516}">
      <dgm:prSet custT="1"/>
      <dgm:spPr/>
      <dgm:t>
        <a:bodyPr/>
        <a:lstStyle/>
        <a:p>
          <a:r>
            <a:rPr lang="en-US" sz="3600" b="0" dirty="0">
              <a:latin typeface="Times New Roman" panose="02020603050405020304" pitchFamily="18" charset="0"/>
              <a:cs typeface="Times New Roman" panose="02020603050405020304" pitchFamily="18" charset="0"/>
            </a:rPr>
            <a:t>Sound Meditations</a:t>
          </a:r>
        </a:p>
      </dgm:t>
    </dgm:pt>
    <dgm:pt modelId="{C4A56467-AA55-40C5-BA86-8B94FB062208}" type="parTrans" cxnId="{1D9F6706-D2AF-4EC6-8606-8DA533E14E47}">
      <dgm:prSet/>
      <dgm:spPr/>
      <dgm:t>
        <a:bodyPr/>
        <a:lstStyle/>
        <a:p>
          <a:endParaRPr lang="en-US"/>
        </a:p>
      </dgm:t>
    </dgm:pt>
    <dgm:pt modelId="{B82083FB-48B0-4495-91F1-FD772DD9CB4A}" type="sibTrans" cxnId="{1D9F6706-D2AF-4EC6-8606-8DA533E14E47}">
      <dgm:prSet/>
      <dgm:spPr/>
      <dgm:t>
        <a:bodyPr/>
        <a:lstStyle/>
        <a:p>
          <a:endParaRPr lang="en-US"/>
        </a:p>
      </dgm:t>
    </dgm:pt>
    <dgm:pt modelId="{D9F6F86F-97AE-432E-AE66-C6728CF792BD}">
      <dgm:prSet custT="1"/>
      <dgm:spPr/>
      <dgm:t>
        <a:bodyPr/>
        <a:lstStyle/>
        <a:p>
          <a:r>
            <a:rPr lang="en-US" sz="3600" b="0" dirty="0">
              <a:latin typeface="Times New Roman" panose="02020603050405020304" pitchFamily="18" charset="0"/>
              <a:cs typeface="Times New Roman" panose="02020603050405020304" pitchFamily="18" charset="0"/>
            </a:rPr>
            <a:t>Sound and Silence Meditations</a:t>
          </a:r>
        </a:p>
      </dgm:t>
    </dgm:pt>
    <dgm:pt modelId="{6C34527C-1702-48D1-9443-C1D897D84751}" type="parTrans" cxnId="{0B907C81-9B88-4D6D-AE6C-E40CE6BEFBBF}">
      <dgm:prSet/>
      <dgm:spPr/>
      <dgm:t>
        <a:bodyPr/>
        <a:lstStyle/>
        <a:p>
          <a:endParaRPr lang="en-US"/>
        </a:p>
      </dgm:t>
    </dgm:pt>
    <dgm:pt modelId="{A9DBCBE1-9A9B-498F-BE92-3B15AB24F5BB}" type="sibTrans" cxnId="{0B907C81-9B88-4D6D-AE6C-E40CE6BEFBBF}">
      <dgm:prSet/>
      <dgm:spPr/>
      <dgm:t>
        <a:bodyPr/>
        <a:lstStyle/>
        <a:p>
          <a:endParaRPr lang="en-US"/>
        </a:p>
      </dgm:t>
    </dgm:pt>
    <dgm:pt modelId="{93833956-3E98-4E17-9D8F-465F64D18AEF}" type="pres">
      <dgm:prSet presAssocID="{89123D0D-AB93-4EF2-86D4-C50ECF8EA2C7}" presName="hierChild1" presStyleCnt="0">
        <dgm:presLayoutVars>
          <dgm:chPref val="1"/>
          <dgm:dir/>
          <dgm:animOne val="branch"/>
          <dgm:animLvl val="lvl"/>
          <dgm:resizeHandles/>
        </dgm:presLayoutVars>
      </dgm:prSet>
      <dgm:spPr/>
    </dgm:pt>
    <dgm:pt modelId="{AA92E667-9C9D-40C9-B116-BAEFDE8B0463}" type="pres">
      <dgm:prSet presAssocID="{F5530F9A-369A-4105-BB3C-C5AC5AC01516}" presName="hierRoot1" presStyleCnt="0"/>
      <dgm:spPr/>
    </dgm:pt>
    <dgm:pt modelId="{104D020D-7A9B-4AD5-B791-0F0057FB1496}" type="pres">
      <dgm:prSet presAssocID="{F5530F9A-369A-4105-BB3C-C5AC5AC01516}" presName="composite" presStyleCnt="0"/>
      <dgm:spPr/>
    </dgm:pt>
    <dgm:pt modelId="{674FB634-FEC3-437D-8E8D-03BED06E9CE7}" type="pres">
      <dgm:prSet presAssocID="{F5530F9A-369A-4105-BB3C-C5AC5AC01516}" presName="background" presStyleLbl="node0" presStyleIdx="0" presStyleCnt="2"/>
      <dgm:spPr/>
    </dgm:pt>
    <dgm:pt modelId="{FF703D98-D05A-4706-88B2-4A396A02E94C}" type="pres">
      <dgm:prSet presAssocID="{F5530F9A-369A-4105-BB3C-C5AC5AC01516}" presName="text" presStyleLbl="fgAcc0" presStyleIdx="0" presStyleCnt="2">
        <dgm:presLayoutVars>
          <dgm:chPref val="3"/>
        </dgm:presLayoutVars>
      </dgm:prSet>
      <dgm:spPr/>
    </dgm:pt>
    <dgm:pt modelId="{A8BCEC3C-D1F1-4E1C-89E3-9CAC34FCFC30}" type="pres">
      <dgm:prSet presAssocID="{F5530F9A-369A-4105-BB3C-C5AC5AC01516}" presName="hierChild2" presStyleCnt="0"/>
      <dgm:spPr/>
    </dgm:pt>
    <dgm:pt modelId="{39113D6D-E6BD-486D-BE95-C5494EF1B551}" type="pres">
      <dgm:prSet presAssocID="{D9F6F86F-97AE-432E-AE66-C6728CF792BD}" presName="hierRoot1" presStyleCnt="0"/>
      <dgm:spPr/>
    </dgm:pt>
    <dgm:pt modelId="{7BB6D0A7-98E9-4B19-9E33-E4075927F878}" type="pres">
      <dgm:prSet presAssocID="{D9F6F86F-97AE-432E-AE66-C6728CF792BD}" presName="composite" presStyleCnt="0"/>
      <dgm:spPr/>
    </dgm:pt>
    <dgm:pt modelId="{055A534C-EB20-4E78-8031-089889FEC2C4}" type="pres">
      <dgm:prSet presAssocID="{D9F6F86F-97AE-432E-AE66-C6728CF792BD}" presName="background" presStyleLbl="node0" presStyleIdx="1" presStyleCnt="2"/>
      <dgm:spPr/>
    </dgm:pt>
    <dgm:pt modelId="{BCDE3EC5-82DF-4972-A9AD-051CADFF0842}" type="pres">
      <dgm:prSet presAssocID="{D9F6F86F-97AE-432E-AE66-C6728CF792BD}" presName="text" presStyleLbl="fgAcc0" presStyleIdx="1" presStyleCnt="2">
        <dgm:presLayoutVars>
          <dgm:chPref val="3"/>
        </dgm:presLayoutVars>
      </dgm:prSet>
      <dgm:spPr/>
    </dgm:pt>
    <dgm:pt modelId="{E47B67EF-2B8E-4786-9016-40AC9BE1EC47}" type="pres">
      <dgm:prSet presAssocID="{D9F6F86F-97AE-432E-AE66-C6728CF792BD}" presName="hierChild2" presStyleCnt="0"/>
      <dgm:spPr/>
    </dgm:pt>
  </dgm:ptLst>
  <dgm:cxnLst>
    <dgm:cxn modelId="{1D9F6706-D2AF-4EC6-8606-8DA533E14E47}" srcId="{89123D0D-AB93-4EF2-86D4-C50ECF8EA2C7}" destId="{F5530F9A-369A-4105-BB3C-C5AC5AC01516}" srcOrd="0" destOrd="0" parTransId="{C4A56467-AA55-40C5-BA86-8B94FB062208}" sibTransId="{B82083FB-48B0-4495-91F1-FD772DD9CB4A}"/>
    <dgm:cxn modelId="{CE24F628-2670-4339-A67D-8B3E5B45870A}" type="presOf" srcId="{D9F6F86F-97AE-432E-AE66-C6728CF792BD}" destId="{BCDE3EC5-82DF-4972-A9AD-051CADFF0842}" srcOrd="0" destOrd="0" presId="urn:microsoft.com/office/officeart/2005/8/layout/hierarchy1"/>
    <dgm:cxn modelId="{0B907C81-9B88-4D6D-AE6C-E40CE6BEFBBF}" srcId="{89123D0D-AB93-4EF2-86D4-C50ECF8EA2C7}" destId="{D9F6F86F-97AE-432E-AE66-C6728CF792BD}" srcOrd="1" destOrd="0" parTransId="{6C34527C-1702-48D1-9443-C1D897D84751}" sibTransId="{A9DBCBE1-9A9B-498F-BE92-3B15AB24F5BB}"/>
    <dgm:cxn modelId="{B2489FDD-4826-49B6-B4EE-C942D2467F94}" type="presOf" srcId="{F5530F9A-369A-4105-BB3C-C5AC5AC01516}" destId="{FF703D98-D05A-4706-88B2-4A396A02E94C}" srcOrd="0" destOrd="0" presId="urn:microsoft.com/office/officeart/2005/8/layout/hierarchy1"/>
    <dgm:cxn modelId="{481DCCE9-C117-47D5-BE98-460B44889528}" type="presOf" srcId="{89123D0D-AB93-4EF2-86D4-C50ECF8EA2C7}" destId="{93833956-3E98-4E17-9D8F-465F64D18AEF}" srcOrd="0" destOrd="0" presId="urn:microsoft.com/office/officeart/2005/8/layout/hierarchy1"/>
    <dgm:cxn modelId="{9A6B7B55-4A8D-4946-8567-9B97477C4F3B}" type="presParOf" srcId="{93833956-3E98-4E17-9D8F-465F64D18AEF}" destId="{AA92E667-9C9D-40C9-B116-BAEFDE8B0463}" srcOrd="0" destOrd="0" presId="urn:microsoft.com/office/officeart/2005/8/layout/hierarchy1"/>
    <dgm:cxn modelId="{D7474DE5-F0D3-4129-9904-DFE3466DAC86}" type="presParOf" srcId="{AA92E667-9C9D-40C9-B116-BAEFDE8B0463}" destId="{104D020D-7A9B-4AD5-B791-0F0057FB1496}" srcOrd="0" destOrd="0" presId="urn:microsoft.com/office/officeart/2005/8/layout/hierarchy1"/>
    <dgm:cxn modelId="{745EAA59-FBB0-4A67-B670-5E1E8A9EA2B8}" type="presParOf" srcId="{104D020D-7A9B-4AD5-B791-0F0057FB1496}" destId="{674FB634-FEC3-437D-8E8D-03BED06E9CE7}" srcOrd="0" destOrd="0" presId="urn:microsoft.com/office/officeart/2005/8/layout/hierarchy1"/>
    <dgm:cxn modelId="{DCE47A0D-6748-4A7D-952C-5F730823F9F6}" type="presParOf" srcId="{104D020D-7A9B-4AD5-B791-0F0057FB1496}" destId="{FF703D98-D05A-4706-88B2-4A396A02E94C}" srcOrd="1" destOrd="0" presId="urn:microsoft.com/office/officeart/2005/8/layout/hierarchy1"/>
    <dgm:cxn modelId="{E9739CC7-3CC3-4056-9585-1105FBA77564}" type="presParOf" srcId="{AA92E667-9C9D-40C9-B116-BAEFDE8B0463}" destId="{A8BCEC3C-D1F1-4E1C-89E3-9CAC34FCFC30}" srcOrd="1" destOrd="0" presId="urn:microsoft.com/office/officeart/2005/8/layout/hierarchy1"/>
    <dgm:cxn modelId="{7436E4E3-F588-4BF7-8FD3-ED1E19A8D9DA}" type="presParOf" srcId="{93833956-3E98-4E17-9D8F-465F64D18AEF}" destId="{39113D6D-E6BD-486D-BE95-C5494EF1B551}" srcOrd="1" destOrd="0" presId="urn:microsoft.com/office/officeart/2005/8/layout/hierarchy1"/>
    <dgm:cxn modelId="{4DFEC29C-7CFE-4EC1-987E-4D03D4E32004}" type="presParOf" srcId="{39113D6D-E6BD-486D-BE95-C5494EF1B551}" destId="{7BB6D0A7-98E9-4B19-9E33-E4075927F878}" srcOrd="0" destOrd="0" presId="urn:microsoft.com/office/officeart/2005/8/layout/hierarchy1"/>
    <dgm:cxn modelId="{262292E4-DA21-4FAA-A4E9-004F469B2143}" type="presParOf" srcId="{7BB6D0A7-98E9-4B19-9E33-E4075927F878}" destId="{055A534C-EB20-4E78-8031-089889FEC2C4}" srcOrd="0" destOrd="0" presId="urn:microsoft.com/office/officeart/2005/8/layout/hierarchy1"/>
    <dgm:cxn modelId="{5F8F116C-26F6-42EB-BA42-7E2C0B4764B1}" type="presParOf" srcId="{7BB6D0A7-98E9-4B19-9E33-E4075927F878}" destId="{BCDE3EC5-82DF-4972-A9AD-051CADFF0842}" srcOrd="1" destOrd="0" presId="urn:microsoft.com/office/officeart/2005/8/layout/hierarchy1"/>
    <dgm:cxn modelId="{4B934B0D-F836-48E0-8120-CC927078408E}" type="presParOf" srcId="{39113D6D-E6BD-486D-BE95-C5494EF1B551}" destId="{E47B67EF-2B8E-4786-9016-40AC9BE1EC4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4FB634-FEC3-437D-8E8D-03BED06E9CE7}">
      <dsp:nvSpPr>
        <dsp:cNvPr id="0" name=""/>
        <dsp:cNvSpPr/>
      </dsp:nvSpPr>
      <dsp:spPr>
        <a:xfrm>
          <a:off x="1332" y="7648"/>
          <a:ext cx="4677087" cy="29699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703D98-D05A-4706-88B2-4A396A02E94C}">
      <dsp:nvSpPr>
        <dsp:cNvPr id="0" name=""/>
        <dsp:cNvSpPr/>
      </dsp:nvSpPr>
      <dsp:spPr>
        <a:xfrm>
          <a:off x="521008" y="501341"/>
          <a:ext cx="4677087" cy="29699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latin typeface="Times New Roman" panose="02020603050405020304" pitchFamily="18" charset="0"/>
              <a:cs typeface="Times New Roman" panose="02020603050405020304" pitchFamily="18" charset="0"/>
            </a:rPr>
            <a:t>Sound Meditations</a:t>
          </a:r>
        </a:p>
      </dsp:txBody>
      <dsp:txXfrm>
        <a:off x="607995" y="588328"/>
        <a:ext cx="4503113" cy="2795976"/>
      </dsp:txXfrm>
    </dsp:sp>
    <dsp:sp modelId="{055A534C-EB20-4E78-8031-089889FEC2C4}">
      <dsp:nvSpPr>
        <dsp:cNvPr id="0" name=""/>
        <dsp:cNvSpPr/>
      </dsp:nvSpPr>
      <dsp:spPr>
        <a:xfrm>
          <a:off x="5717772" y="7648"/>
          <a:ext cx="4677087" cy="29699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DE3EC5-82DF-4972-A9AD-051CADFF0842}">
      <dsp:nvSpPr>
        <dsp:cNvPr id="0" name=""/>
        <dsp:cNvSpPr/>
      </dsp:nvSpPr>
      <dsp:spPr>
        <a:xfrm>
          <a:off x="6237449" y="501341"/>
          <a:ext cx="4677087" cy="29699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latin typeface="Times New Roman" panose="02020603050405020304" pitchFamily="18" charset="0"/>
              <a:cs typeface="Times New Roman" panose="02020603050405020304" pitchFamily="18" charset="0"/>
            </a:rPr>
            <a:t>Sound and Silence Meditations</a:t>
          </a:r>
        </a:p>
      </dsp:txBody>
      <dsp:txXfrm>
        <a:off x="6324436" y="588328"/>
        <a:ext cx="4503113" cy="279597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9/14/2021</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57660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9/14/2021</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276112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9/14/2021</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190909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9/14/2021</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3460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9/14/2021</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28914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9/14/2021</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89825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9/14/2021</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47900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9/14/2021</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55598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9/14/2021</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926736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9/14/2021</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078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9/14/2021</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670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9/14/2021</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2010519189"/>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799" r:id="rId6"/>
    <p:sldLayoutId id="2147483795" r:id="rId7"/>
    <p:sldLayoutId id="2147483796" r:id="rId8"/>
    <p:sldLayoutId id="2147483797" r:id="rId9"/>
    <p:sldLayoutId id="2147483798" r:id="rId10"/>
    <p:sldLayoutId id="2147483800"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wjXXvtGEZQQ"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wjXXvtGEZQQ?feature=oembed" TargetMode="External"/><Relationship Id="rId4" Type="http://schemas.openxmlformats.org/officeDocument/2006/relationships/hyperlink" Target="https://www.youtube.com/watch?v=wjXXvtGEZQQ"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QdO1vZJgUu0" TargetMode="External"/><Relationship Id="rId2" Type="http://schemas.openxmlformats.org/officeDocument/2006/relationships/slideLayout" Target="../slideLayouts/slideLayout2.xml"/><Relationship Id="rId1" Type="http://schemas.openxmlformats.org/officeDocument/2006/relationships/video" Target="https://www.youtube.com/embed/QdO1vZJgUu0?feature=oembed" TargetMode="Externa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Qnl4Rnv-81Y?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TKterwanr1Y?feature=oembed" TargetMode="External"/><Relationship Id="rId4" Type="http://schemas.openxmlformats.org/officeDocument/2006/relationships/hyperlink" Target="https://ggia.berkeley.edu/practice/awe_walk"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headspace.com/" TargetMode="External"/><Relationship Id="rId7" Type="http://schemas.openxmlformats.org/officeDocument/2006/relationships/hyperlink" Target="http://www.stopbreathethink.org/" TargetMode="External"/><Relationship Id="rId2" Type="http://schemas.openxmlformats.org/officeDocument/2006/relationships/hyperlink" Target="https://www.aurahealth.io/" TargetMode="External"/><Relationship Id="rId1" Type="http://schemas.openxmlformats.org/officeDocument/2006/relationships/slideLayout" Target="../slideLayouts/slideLayout2.xml"/><Relationship Id="rId6" Type="http://schemas.openxmlformats.org/officeDocument/2006/relationships/hyperlink" Target="https://www.spotify.com/us/" TargetMode="External"/><Relationship Id="rId5" Type="http://schemas.openxmlformats.org/officeDocument/2006/relationships/hyperlink" Target="https://insighttimer.com/" TargetMode="External"/><Relationship Id="rId4" Type="http://schemas.openxmlformats.org/officeDocument/2006/relationships/hyperlink" Target="https://hminnovations.org/meditation-app"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www.masterclass.com/classes/jon-kabat-zinn-teaches-mindfulness-and-meditation" TargetMode="External"/><Relationship Id="rId13" Type="http://schemas.openxmlformats.org/officeDocument/2006/relationships/hyperlink" Target="https://www.youtube.com/watch?v=IeblJdB2-Vo" TargetMode="External"/><Relationship Id="rId18" Type="http://schemas.openxmlformats.org/officeDocument/2006/relationships/image" Target="../media/image1.png"/><Relationship Id="rId3" Type="http://schemas.openxmlformats.org/officeDocument/2006/relationships/hyperlink" Target="https://courageofcare.org/" TargetMode="External"/><Relationship Id="rId7" Type="http://schemas.openxmlformats.org/officeDocument/2006/relationships/hyperlink" Target="https://www.ted.com/talks/amishi_jha_how_to_tame_your_wandering_mind#t-68592" TargetMode="External"/><Relationship Id="rId12" Type="http://schemas.openxmlformats.org/officeDocument/2006/relationships/hyperlink" Target="https://nacada.ksu.edu/Community/Advising-Communities/Well-Being-and-Advisor-Retention.aspx" TargetMode="External"/><Relationship Id="rId17" Type="http://schemas.openxmlformats.org/officeDocument/2006/relationships/hyperlink" Target="https://www.ummhealth.org/center-mindfulness" TargetMode="External"/><Relationship Id="rId2" Type="http://schemas.openxmlformats.org/officeDocument/2006/relationships/hyperlink" Target="https://www.contemplativemind.org/" TargetMode="External"/><Relationship Id="rId16" Type="http://schemas.openxmlformats.org/officeDocument/2006/relationships/hyperlink" Target="https://www.tarabrach.com/" TargetMode="External"/><Relationship Id="rId1" Type="http://schemas.openxmlformats.org/officeDocument/2006/relationships/slideLayout" Target="../slideLayouts/slideLayout2.xml"/><Relationship Id="rId6" Type="http://schemas.openxmlformats.org/officeDocument/2006/relationships/hyperlink" Target="https://www.holstee.com/" TargetMode="External"/><Relationship Id="rId11" Type="http://schemas.openxmlformats.org/officeDocument/2006/relationships/hyperlink" Target="https://www.mindfuldirectory.org/events/?mc_cid=a6c2764440&amp;mc_eid=3556f6da14" TargetMode="External"/><Relationship Id="rId5" Type="http://schemas.openxmlformats.org/officeDocument/2006/relationships/hyperlink" Target="https://ggia.berkeley.edu/" TargetMode="External"/><Relationship Id="rId15" Type="http://schemas.openxmlformats.org/officeDocument/2006/relationships/hyperlink" Target="https://sites.psu.edu/serene/" TargetMode="External"/><Relationship Id="rId10" Type="http://schemas.openxmlformats.org/officeDocument/2006/relationships/hyperlink" Target="https://www.mindful.org/" TargetMode="External"/><Relationship Id="rId4" Type="http://schemas.openxmlformats.org/officeDocument/2006/relationships/hyperlink" Target="https://greatergood.berkeley.edu/" TargetMode="External"/><Relationship Id="rId9" Type="http://schemas.openxmlformats.org/officeDocument/2006/relationships/hyperlink" Target="https://www.newharbinger.com/9781684033553/a-mindfulness-based-stress-reduction-workbook/#nh-book-accessories" TargetMode="External"/><Relationship Id="rId14" Type="http://schemas.openxmlformats.org/officeDocument/2006/relationships/hyperlink" Target="https://blog.thefabulous.co/self-care-menu-graphic/"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researchgate.net/publication/262393075" TargetMode="External"/><Relationship Id="rId2" Type="http://schemas.openxmlformats.org/officeDocument/2006/relationships/hyperlink" Target="https://doi.org/10.3389/fpsyg.2012.00116" TargetMode="External"/><Relationship Id="rId1" Type="http://schemas.openxmlformats.org/officeDocument/2006/relationships/slideLayout" Target="../slideLayouts/slideLayout2.xml"/><Relationship Id="rId4" Type="http://schemas.openxmlformats.org/officeDocument/2006/relationships/hyperlink" Target="http://ebookcentral.proquest.com/pensu/detail.action?dpcID+776149"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news.psu.edu/story/623843/2020/06/22/academics/human-flourishing-course-support-students-during-challenging-times" TargetMode="External"/><Relationship Id="rId2" Type="http://schemas.openxmlformats.org/officeDocument/2006/relationships/hyperlink" Target="https://nacada.ksu.edu/Community/Advising-Communities/Well-Being-and-Advisor-Retention.aspx"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onbeing.org/blog/the-tree-of-contemplative-practices/"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110FB-D4A4-4EB1-A0B7-86E89E516923}"/>
              </a:ext>
            </a:extLst>
          </p:cNvPr>
          <p:cNvSpPr>
            <a:spLocks noGrp="1"/>
          </p:cNvSpPr>
          <p:nvPr>
            <p:ph type="title"/>
          </p:nvPr>
        </p:nvSpPr>
        <p:spPr/>
        <p:txBody>
          <a:bodyPr/>
          <a:lstStyle/>
          <a:p>
            <a:r>
              <a:rPr lang="en-US"/>
              <a:t>Things</a:t>
            </a:r>
            <a:r>
              <a:rPr lang="en-US" dirty="0"/>
              <a:t> you'll need for today's session </a:t>
            </a:r>
          </a:p>
        </p:txBody>
      </p:sp>
      <p:sp>
        <p:nvSpPr>
          <p:cNvPr id="3" name="Content Placeholder 2">
            <a:extLst>
              <a:ext uri="{FF2B5EF4-FFF2-40B4-BE49-F238E27FC236}">
                <a16:creationId xmlns:a16="http://schemas.microsoft.com/office/drawing/2014/main" id="{75243CD4-3C31-4071-9394-924581C40B89}"/>
              </a:ext>
            </a:extLst>
          </p:cNvPr>
          <p:cNvSpPr>
            <a:spLocks noGrp="1"/>
          </p:cNvSpPr>
          <p:nvPr>
            <p:ph idx="1"/>
          </p:nvPr>
        </p:nvSpPr>
        <p:spPr/>
        <p:txBody>
          <a:bodyPr vert="horz" lIns="91440" tIns="45720" rIns="91440" bIns="45720" rtlCol="0" anchor="t">
            <a:normAutofit/>
          </a:bodyPr>
          <a:lstStyle/>
          <a:p>
            <a:r>
              <a:rPr lang="en-US" dirty="0"/>
              <a:t>A blank piece of paper (any size) and a writing utensil</a:t>
            </a:r>
          </a:p>
          <a:p>
            <a:r>
              <a:rPr lang="en-US" dirty="0"/>
              <a:t>Something bite-size you can eat</a:t>
            </a:r>
          </a:p>
        </p:txBody>
      </p:sp>
      <p:pic>
        <p:nvPicPr>
          <p:cNvPr id="5" name="Picture 5">
            <a:extLst>
              <a:ext uri="{FF2B5EF4-FFF2-40B4-BE49-F238E27FC236}">
                <a16:creationId xmlns:a16="http://schemas.microsoft.com/office/drawing/2014/main" id="{8E0B0A47-9EAF-48E6-89EE-D8401DA02B51}"/>
              </a:ext>
            </a:extLst>
          </p:cNvPr>
          <p:cNvPicPr>
            <a:picLocks noChangeAspect="1"/>
          </p:cNvPicPr>
          <p:nvPr/>
        </p:nvPicPr>
        <p:blipFill>
          <a:blip r:embed="rId2"/>
          <a:stretch>
            <a:fillRect/>
          </a:stretch>
        </p:blipFill>
        <p:spPr>
          <a:xfrm>
            <a:off x="9056318" y="207020"/>
            <a:ext cx="2743200" cy="2164233"/>
          </a:xfrm>
          <a:prstGeom prst="rect">
            <a:avLst/>
          </a:prstGeom>
        </p:spPr>
      </p:pic>
    </p:spTree>
    <p:extLst>
      <p:ext uri="{BB962C8B-B14F-4D97-AF65-F5344CB8AC3E}">
        <p14:creationId xmlns:p14="http://schemas.microsoft.com/office/powerpoint/2010/main" val="77534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0A8F-1333-499D-A7FC-25AD1F2333BF}"/>
              </a:ext>
            </a:extLst>
          </p:cNvPr>
          <p:cNvSpPr>
            <a:spLocks noGrp="1"/>
          </p:cNvSpPr>
          <p:nvPr>
            <p:ph type="title"/>
          </p:nvPr>
        </p:nvSpPr>
        <p:spPr/>
        <p:txBody>
          <a:bodyPr>
            <a:normAutofit fontScale="90000"/>
          </a:bodyPr>
          <a:lstStyle/>
          <a:p>
            <a:r>
              <a:rPr lang="en-US" i="1" dirty="0">
                <a:ea typeface="+mj-lt"/>
                <a:cs typeface="+mj-lt"/>
              </a:rPr>
              <a:t>Mindfulness-Based Stress Reduction Workbook </a:t>
            </a:r>
            <a:br>
              <a:rPr lang="en-US" i="1" dirty="0">
                <a:ea typeface="+mj-lt"/>
                <a:cs typeface="+mj-lt"/>
              </a:rPr>
            </a:br>
            <a:r>
              <a:rPr lang="en-US" dirty="0">
                <a:ea typeface="+mj-lt"/>
                <a:cs typeface="+mj-lt"/>
              </a:rPr>
              <a:t>Bob Stahl and Elisha Goldstein</a:t>
            </a:r>
            <a:endParaRPr lang="en-US" dirty="0"/>
          </a:p>
        </p:txBody>
      </p:sp>
      <p:sp>
        <p:nvSpPr>
          <p:cNvPr id="3" name="Content Placeholder 2">
            <a:extLst>
              <a:ext uri="{FF2B5EF4-FFF2-40B4-BE49-F238E27FC236}">
                <a16:creationId xmlns:a16="http://schemas.microsoft.com/office/drawing/2014/main" id="{2228B893-B35E-4278-9325-AD51FD076244}"/>
              </a:ext>
            </a:extLst>
          </p:cNvPr>
          <p:cNvSpPr>
            <a:spLocks noGrp="1"/>
          </p:cNvSpPr>
          <p:nvPr>
            <p:ph idx="1"/>
          </p:nvPr>
        </p:nvSpPr>
        <p:spPr/>
        <p:txBody>
          <a:bodyPr vert="horz" lIns="91440" tIns="45720" rIns="91440" bIns="45720" rtlCol="0" anchor="t">
            <a:noAutofit/>
          </a:bodyPr>
          <a:lstStyle/>
          <a:p>
            <a:pPr marL="457200" indent="-457200"/>
            <a:r>
              <a:rPr lang="en-US" sz="2000" dirty="0">
                <a:latin typeface="Times New Roman" panose="02020603050405020304" pitchFamily="18" charset="0"/>
                <a:ea typeface="+mn-lt"/>
                <a:cs typeface="Times New Roman" panose="02020603050405020304" pitchFamily="18" charset="0"/>
              </a:rPr>
              <a:t>Mindfulness-based approaches have proven effective in decreasing symptoms of anxiety (Miller, Fletcher, and Kabat-Zinn 1995), obsessive compulsive disorder (Baxter et al. 1992), and chronic pain (Kabat-Zinn, Chapman, and Salmon 1987). </a:t>
            </a:r>
            <a:endParaRPr lang="en-US" sz="2000" dirty="0">
              <a:latin typeface="Times New Roman" panose="02020603050405020304" pitchFamily="18" charset="0"/>
              <a:cs typeface="Times New Roman" panose="02020603050405020304" pitchFamily="18" charset="0"/>
            </a:endParaRPr>
          </a:p>
          <a:p>
            <a:pPr marL="457200" indent="-457200"/>
            <a:r>
              <a:rPr lang="en-US" sz="2000" dirty="0">
                <a:latin typeface="Times New Roman" panose="02020603050405020304" pitchFamily="18" charset="0"/>
                <a:ea typeface="+mn-lt"/>
                <a:cs typeface="Times New Roman" panose="02020603050405020304" pitchFamily="18" charset="0"/>
              </a:rPr>
              <a:t>They’ve also been shown to be helpful in reducing the detrimental effects of psoriasis (Kabat-Zinn et all. 1998), increasing a sense of empathy and spirituality (Shapiro, Schwartz, and Bonner 1998), increasing well-being (Brown and Ryan 2003), preventing relapse in depression (</a:t>
            </a:r>
            <a:r>
              <a:rPr lang="en-US" sz="2000" dirty="0" err="1">
                <a:latin typeface="Times New Roman" panose="02020603050405020304" pitchFamily="18" charset="0"/>
                <a:ea typeface="+mn-lt"/>
                <a:cs typeface="Times New Roman" panose="02020603050405020304" pitchFamily="18" charset="0"/>
              </a:rPr>
              <a:t>Seagl</a:t>
            </a:r>
            <a:r>
              <a:rPr lang="en-US" sz="2000" dirty="0">
                <a:latin typeface="Times New Roman" panose="02020603050405020304" pitchFamily="18" charset="0"/>
                <a:ea typeface="+mn-lt"/>
                <a:cs typeface="Times New Roman" panose="02020603050405020304" pitchFamily="18" charset="0"/>
              </a:rPr>
              <a:t> et al. 2007) and drug addiction (Parks, </a:t>
            </a:r>
            <a:r>
              <a:rPr lang="en-US" sz="2000" dirty="0" err="1">
                <a:latin typeface="Times New Roman" panose="02020603050405020304" pitchFamily="18" charset="0"/>
                <a:ea typeface="+mn-lt"/>
                <a:cs typeface="Times New Roman" panose="02020603050405020304" pitchFamily="18" charset="0"/>
              </a:rPr>
              <a:t>Anderso</a:t>
            </a:r>
            <a:r>
              <a:rPr lang="en-US" sz="2000" dirty="0">
                <a:latin typeface="Times New Roman" panose="02020603050405020304" pitchFamily="18" charset="0"/>
                <a:ea typeface="+mn-lt"/>
                <a:cs typeface="Times New Roman" panose="02020603050405020304" pitchFamily="18" charset="0"/>
              </a:rPr>
              <a:t>, and Marlatt 2001), and decreasing stress and enhancing quality of life for those struggling with breast and prostate cancer (Carlson, L., et al. 2007).”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7956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F339F-0651-45E2-9340-4AD39638DD0F}"/>
              </a:ext>
            </a:extLst>
          </p:cNvPr>
          <p:cNvSpPr>
            <a:spLocks noGrp="1"/>
          </p:cNvSpPr>
          <p:nvPr>
            <p:ph type="title"/>
          </p:nvPr>
        </p:nvSpPr>
        <p:spPr/>
        <p:txBody>
          <a:bodyPr/>
          <a:lstStyle/>
          <a:p>
            <a:r>
              <a:rPr lang="en-US" dirty="0"/>
              <a:t>Additional Research </a:t>
            </a:r>
          </a:p>
        </p:txBody>
      </p:sp>
      <p:sp>
        <p:nvSpPr>
          <p:cNvPr id="3" name="Content Placeholder 2">
            <a:extLst>
              <a:ext uri="{FF2B5EF4-FFF2-40B4-BE49-F238E27FC236}">
                <a16:creationId xmlns:a16="http://schemas.microsoft.com/office/drawing/2014/main" id="{0EBCD389-4FDD-48FF-B8E6-D79BC01BBF7B}"/>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US" sz="2400" dirty="0">
                <a:latin typeface="Times New Roman" panose="02020603050405020304" pitchFamily="18" charset="0"/>
                <a:ea typeface="+mn-lt"/>
                <a:cs typeface="Times New Roman" panose="02020603050405020304" pitchFamily="18" charset="0"/>
              </a:rPr>
              <a:t>In a 2011 study Wayment, Wist, Sullivan and Warren found that mindfulness practice: </a:t>
            </a:r>
            <a:endParaRPr lang="en-US" sz="2400"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ea typeface="+mn-lt"/>
                <a:cs typeface="Times New Roman" panose="02020603050405020304" pitchFamily="18" charset="0"/>
              </a:rPr>
              <a:t>Strengthened immune system and physiological responses to stress and negative emotions</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ea typeface="+mn-lt"/>
                <a:cs typeface="Times New Roman" panose="02020603050405020304" pitchFamily="18" charset="0"/>
              </a:rPr>
              <a:t>Improved social relationships with family and strangers</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ea typeface="+mn-lt"/>
                <a:cs typeface="Times New Roman" panose="02020603050405020304" pitchFamily="18" charset="0"/>
              </a:rPr>
              <a:t>Reduced stress, depression and anxiety </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ea typeface="+mn-lt"/>
                <a:cs typeface="Times New Roman" panose="02020603050405020304" pitchFamily="18" charset="0"/>
              </a:rPr>
              <a:t>Increased well-being, happiness, openness to experience, conscientiousness and agreeableness.</a:t>
            </a:r>
            <a:endParaRPr lang="en-US"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ea typeface="+mn-lt"/>
                <a:cs typeface="Times New Roman" panose="02020603050405020304" pitchFamily="18" charset="0"/>
              </a:rPr>
              <a:t>Research has also found that mindfulness can: </a:t>
            </a:r>
            <a:endParaRPr lang="en-US" sz="2400"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ea typeface="+mn-lt"/>
                <a:cs typeface="Times New Roman" panose="02020603050405020304" pitchFamily="18" charset="0"/>
              </a:rPr>
              <a:t>Promote creativity (</a:t>
            </a:r>
            <a:r>
              <a:rPr lang="en-US" dirty="0" err="1">
                <a:latin typeface="Times New Roman" panose="02020603050405020304" pitchFamily="18" charset="0"/>
                <a:ea typeface="+mn-lt"/>
                <a:cs typeface="Times New Roman" panose="02020603050405020304" pitchFamily="18" charset="0"/>
              </a:rPr>
              <a:t>Colzato</a:t>
            </a:r>
            <a:r>
              <a:rPr lang="en-US" dirty="0">
                <a:latin typeface="Times New Roman" panose="02020603050405020304" pitchFamily="18" charset="0"/>
                <a:ea typeface="+mn-lt"/>
                <a:cs typeface="Times New Roman" panose="02020603050405020304" pitchFamily="18" charset="0"/>
              </a:rPr>
              <a:t>, et. al, 2012)</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ea typeface="+mn-lt"/>
                <a:cs typeface="Times New Roman" panose="02020603050405020304" pitchFamily="18" charset="0"/>
              </a:rPr>
              <a:t>Improve memory and concentration (Levy et al, 2012)</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ea typeface="+mn-lt"/>
                <a:cs typeface="Times New Roman" panose="02020603050405020304" pitchFamily="18" charset="0"/>
              </a:rPr>
              <a:t>Improve decision making (Hafenbrack, et al, 2014)</a:t>
            </a:r>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13940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D1DD0-2C01-4795-82A6-206B7F7EEE1B}"/>
              </a:ext>
            </a:extLst>
          </p:cNvPr>
          <p:cNvSpPr>
            <a:spLocks noGrp="1"/>
          </p:cNvSpPr>
          <p:nvPr>
            <p:ph type="title"/>
          </p:nvPr>
        </p:nvSpPr>
        <p:spPr/>
        <p:txBody>
          <a:bodyPr/>
          <a:lstStyle/>
          <a:p>
            <a:endParaRPr lang="en-US"/>
          </a:p>
        </p:txBody>
      </p:sp>
      <p:pic>
        <p:nvPicPr>
          <p:cNvPr id="4" name="Picture 4" descr="Diagram&#10;&#10;Description automatically generated">
            <a:extLst>
              <a:ext uri="{FF2B5EF4-FFF2-40B4-BE49-F238E27FC236}">
                <a16:creationId xmlns:a16="http://schemas.microsoft.com/office/drawing/2014/main" id="{CAD357DD-BBDA-4E96-A351-9D8234F108F8}"/>
              </a:ext>
            </a:extLst>
          </p:cNvPr>
          <p:cNvPicPr>
            <a:picLocks noGrp="1" noChangeAspect="1"/>
          </p:cNvPicPr>
          <p:nvPr>
            <p:ph idx="1"/>
          </p:nvPr>
        </p:nvPicPr>
        <p:blipFill>
          <a:blip r:embed="rId2"/>
          <a:stretch>
            <a:fillRect/>
          </a:stretch>
        </p:blipFill>
        <p:spPr>
          <a:xfrm>
            <a:off x="373691" y="301002"/>
            <a:ext cx="11256729" cy="6256123"/>
          </a:xfrm>
        </p:spPr>
      </p:pic>
    </p:spTree>
    <p:extLst>
      <p:ext uri="{BB962C8B-B14F-4D97-AF65-F5344CB8AC3E}">
        <p14:creationId xmlns:p14="http://schemas.microsoft.com/office/powerpoint/2010/main" val="1361847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0CE5C-92F7-4CC1-B87A-10D50E6DA3AD}"/>
              </a:ext>
            </a:extLst>
          </p:cNvPr>
          <p:cNvSpPr>
            <a:spLocks noGrp="1"/>
          </p:cNvSpPr>
          <p:nvPr>
            <p:ph type="title"/>
          </p:nvPr>
        </p:nvSpPr>
        <p:spPr/>
        <p:txBody>
          <a:bodyPr>
            <a:normAutofit/>
          </a:bodyPr>
          <a:lstStyle/>
          <a:p>
            <a:r>
              <a:rPr lang="en-US" sz="6000" dirty="0"/>
              <a:t>Practice: 3 Part Breathing</a:t>
            </a:r>
          </a:p>
        </p:txBody>
      </p:sp>
      <p:sp>
        <p:nvSpPr>
          <p:cNvPr id="5" name="TextBox 4">
            <a:extLst>
              <a:ext uri="{FF2B5EF4-FFF2-40B4-BE49-F238E27FC236}">
                <a16:creationId xmlns:a16="http://schemas.microsoft.com/office/drawing/2014/main" id="{893F3644-0655-4D95-835B-55D33FCE5D6E}"/>
              </a:ext>
            </a:extLst>
          </p:cNvPr>
          <p:cNvSpPr txBox="1"/>
          <p:nvPr/>
        </p:nvSpPr>
        <p:spPr>
          <a:xfrm>
            <a:off x="593962" y="4491388"/>
            <a:ext cx="6511445"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Times New Roman" panose="02020603050405020304" pitchFamily="18" charset="0"/>
                <a:ea typeface="+mn-lt"/>
                <a:cs typeface="Times New Roman" panose="02020603050405020304" pitchFamily="18" charset="0"/>
              </a:rPr>
              <a:t>Notice how the experiences changes as you breath in and out; air around your nostrils, feeling in your throat, sound of the breathing, etc.</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ea typeface="+mn-lt"/>
              <a:cs typeface="Times New Roman" panose="02020603050405020304" pitchFamily="18" charset="0"/>
            </a:endParaRPr>
          </a:p>
          <a:p>
            <a:r>
              <a:rPr lang="en-US" sz="2000" dirty="0">
                <a:latin typeface="Times New Roman" panose="02020603050405020304" pitchFamily="18" charset="0"/>
                <a:ea typeface="+mn-lt"/>
                <a:cs typeface="Times New Roman" panose="02020603050405020304" pitchFamily="18" charset="0"/>
              </a:rPr>
              <a:t>If your attention drifts, that’s ok. Gently bring it back to your breathing.</a:t>
            </a:r>
            <a:endParaRPr lang="en-US" sz="2000" dirty="0">
              <a:latin typeface="Times New Roman" panose="02020603050405020304" pitchFamily="18" charset="0"/>
              <a:cs typeface="Times New Roman" panose="02020603050405020304" pitchFamily="18" charset="0"/>
            </a:endParaRPr>
          </a:p>
          <a:p>
            <a:pPr algn="l"/>
            <a:endParaRPr lang="en-US" dirty="0"/>
          </a:p>
        </p:txBody>
      </p:sp>
      <p:sp>
        <p:nvSpPr>
          <p:cNvPr id="6" name="TextBox 5">
            <a:extLst>
              <a:ext uri="{FF2B5EF4-FFF2-40B4-BE49-F238E27FC236}">
                <a16:creationId xmlns:a16="http://schemas.microsoft.com/office/drawing/2014/main" id="{0888411E-E290-49A7-B287-15C836650968}"/>
              </a:ext>
            </a:extLst>
          </p:cNvPr>
          <p:cNvSpPr txBox="1"/>
          <p:nvPr/>
        </p:nvSpPr>
        <p:spPr>
          <a:xfrm>
            <a:off x="593962" y="1685814"/>
            <a:ext cx="750308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Times New Roman" panose="02020603050405020304" pitchFamily="18" charset="0"/>
                <a:cs typeface="Times New Roman" panose="02020603050405020304" pitchFamily="18" charset="0"/>
              </a:rPr>
              <a:t>Invite your attention to rest on your breathing...</a:t>
            </a:r>
          </a:p>
        </p:txBody>
      </p:sp>
      <p:pic>
        <p:nvPicPr>
          <p:cNvPr id="7" name="Picture 7" descr="Colorful moored vessels on the lake">
            <a:extLst>
              <a:ext uri="{FF2B5EF4-FFF2-40B4-BE49-F238E27FC236}">
                <a16:creationId xmlns:a16="http://schemas.microsoft.com/office/drawing/2014/main" id="{A2CACCC3-FA63-492D-B609-2F2BD5A6057C}"/>
              </a:ext>
            </a:extLst>
          </p:cNvPr>
          <p:cNvPicPr>
            <a:picLocks noChangeAspect="1"/>
          </p:cNvPicPr>
          <p:nvPr/>
        </p:nvPicPr>
        <p:blipFill>
          <a:blip r:embed="rId2"/>
          <a:stretch>
            <a:fillRect/>
          </a:stretch>
        </p:blipFill>
        <p:spPr>
          <a:xfrm>
            <a:off x="7490566" y="2010297"/>
            <a:ext cx="4141939" cy="3380199"/>
          </a:xfrm>
          <a:prstGeom prst="rect">
            <a:avLst/>
          </a:prstGeom>
        </p:spPr>
      </p:pic>
      <p:sp>
        <p:nvSpPr>
          <p:cNvPr id="10" name="TextBox 9">
            <a:extLst>
              <a:ext uri="{FF2B5EF4-FFF2-40B4-BE49-F238E27FC236}">
                <a16:creationId xmlns:a16="http://schemas.microsoft.com/office/drawing/2014/main" id="{4FE4F74F-97BF-4423-BF17-A5C3AB140F9B}"/>
              </a:ext>
            </a:extLst>
          </p:cNvPr>
          <p:cNvSpPr txBox="1"/>
          <p:nvPr/>
        </p:nvSpPr>
        <p:spPr>
          <a:xfrm>
            <a:off x="7487323" y="5519392"/>
            <a:ext cx="41210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Times New Roman" panose="02020603050405020304" pitchFamily="18" charset="0"/>
                <a:cs typeface="Times New Roman" panose="02020603050405020304" pitchFamily="18" charset="0"/>
              </a:rPr>
              <a:t>Feelings</a:t>
            </a:r>
            <a:r>
              <a:rPr lang="en-US" sz="1200" dirty="0">
                <a:latin typeface="Times New Roman" panose="02020603050405020304" pitchFamily="18" charset="0"/>
                <a:ea typeface="+mn-lt"/>
                <a:cs typeface="Times New Roman" panose="02020603050405020304" pitchFamily="18" charset="0"/>
              </a:rPr>
              <a:t> come and go like clouds in a windy sky. </a:t>
            </a:r>
          </a:p>
          <a:p>
            <a:r>
              <a:rPr lang="en-US" sz="1200" dirty="0">
                <a:latin typeface="Times New Roman" panose="02020603050405020304" pitchFamily="18" charset="0"/>
                <a:ea typeface="+mn-lt"/>
                <a:cs typeface="Times New Roman" panose="02020603050405020304" pitchFamily="18" charset="0"/>
              </a:rPr>
              <a:t>Conscious breathing is my anchor.</a:t>
            </a:r>
          </a:p>
          <a:p>
            <a:r>
              <a:rPr lang="en-US" sz="1200" dirty="0">
                <a:latin typeface="Times New Roman" panose="02020603050405020304" pitchFamily="18" charset="0"/>
                <a:ea typeface="+mn-lt"/>
                <a:cs typeface="Times New Roman" panose="02020603050405020304" pitchFamily="18" charset="0"/>
              </a:rPr>
              <a:t>Thich Nhat Hanh</a:t>
            </a:r>
            <a:endParaRPr lang="en-US" sz="12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E40BC95-3567-41A4-B058-B4CC2528D5A1}"/>
              </a:ext>
            </a:extLst>
          </p:cNvPr>
          <p:cNvSpPr txBox="1"/>
          <p:nvPr/>
        </p:nvSpPr>
        <p:spPr>
          <a:xfrm>
            <a:off x="2970961" y="2456201"/>
            <a:ext cx="274319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Times New Roman" panose="02020603050405020304" pitchFamily="18" charset="0"/>
                <a:ea typeface="+mn-lt"/>
                <a:cs typeface="Times New Roman" panose="02020603050405020304" pitchFamily="18" charset="0"/>
              </a:rPr>
              <a:t>1. Stomach</a:t>
            </a:r>
          </a:p>
          <a:p>
            <a:r>
              <a:rPr lang="en-US" sz="2800" dirty="0">
                <a:latin typeface="Times New Roman" panose="02020603050405020304" pitchFamily="18" charset="0"/>
                <a:ea typeface="+mn-lt"/>
                <a:cs typeface="Times New Roman" panose="02020603050405020304" pitchFamily="18" charset="0"/>
              </a:rPr>
              <a:t>2. Chest</a:t>
            </a:r>
          </a:p>
          <a:p>
            <a:r>
              <a:rPr lang="en-US" sz="2800" dirty="0">
                <a:latin typeface="Times New Roman" panose="02020603050405020304" pitchFamily="18" charset="0"/>
                <a:ea typeface="+mn-lt"/>
                <a:cs typeface="Times New Roman" panose="02020603050405020304" pitchFamily="18" charset="0"/>
              </a:rPr>
              <a:t>3. Shoulders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4952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0CE5C-92F7-4CC1-B87A-10D50E6DA3AD}"/>
              </a:ext>
            </a:extLst>
          </p:cNvPr>
          <p:cNvSpPr>
            <a:spLocks noGrp="1"/>
          </p:cNvSpPr>
          <p:nvPr>
            <p:ph type="title"/>
          </p:nvPr>
        </p:nvSpPr>
        <p:spPr/>
        <p:txBody>
          <a:bodyPr>
            <a:normAutofit/>
          </a:bodyPr>
          <a:lstStyle/>
          <a:p>
            <a:r>
              <a:rPr lang="en-US" sz="6000" dirty="0"/>
              <a:t>Mantra Practice</a:t>
            </a:r>
          </a:p>
        </p:txBody>
      </p:sp>
      <p:sp>
        <p:nvSpPr>
          <p:cNvPr id="5" name="TextBox 4">
            <a:extLst>
              <a:ext uri="{FF2B5EF4-FFF2-40B4-BE49-F238E27FC236}">
                <a16:creationId xmlns:a16="http://schemas.microsoft.com/office/drawing/2014/main" id="{893F3644-0655-4D95-835B-55D33FCE5D6E}"/>
              </a:ext>
            </a:extLst>
          </p:cNvPr>
          <p:cNvSpPr txBox="1"/>
          <p:nvPr/>
        </p:nvSpPr>
        <p:spPr>
          <a:xfrm>
            <a:off x="590961" y="4787479"/>
            <a:ext cx="651144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dirty="0"/>
          </a:p>
          <a:p>
            <a:pPr algn="l"/>
            <a:endParaRPr lang="en-US" dirty="0"/>
          </a:p>
        </p:txBody>
      </p:sp>
      <p:sp>
        <p:nvSpPr>
          <p:cNvPr id="6" name="TextBox 5">
            <a:extLst>
              <a:ext uri="{FF2B5EF4-FFF2-40B4-BE49-F238E27FC236}">
                <a16:creationId xmlns:a16="http://schemas.microsoft.com/office/drawing/2014/main" id="{0888411E-E290-49A7-B287-15C836650968}"/>
              </a:ext>
            </a:extLst>
          </p:cNvPr>
          <p:cNvSpPr txBox="1"/>
          <p:nvPr/>
        </p:nvSpPr>
        <p:spPr>
          <a:xfrm>
            <a:off x="593962" y="1685814"/>
            <a:ext cx="750308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400" b="1" dirty="0"/>
          </a:p>
        </p:txBody>
      </p:sp>
      <p:sp>
        <p:nvSpPr>
          <p:cNvPr id="11" name="TextBox 10">
            <a:extLst>
              <a:ext uri="{FF2B5EF4-FFF2-40B4-BE49-F238E27FC236}">
                <a16:creationId xmlns:a16="http://schemas.microsoft.com/office/drawing/2014/main" id="{5E40BC95-3567-41A4-B058-B4CC2528D5A1}"/>
              </a:ext>
            </a:extLst>
          </p:cNvPr>
          <p:cNvSpPr txBox="1"/>
          <p:nvPr/>
        </p:nvSpPr>
        <p:spPr>
          <a:xfrm>
            <a:off x="315239" y="2633031"/>
            <a:ext cx="9757774"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Times New Roman" panose="02020603050405020304" pitchFamily="18" charset="0"/>
                <a:ea typeface="+mn-lt"/>
                <a:cs typeface="Times New Roman" panose="02020603050405020304" pitchFamily="18" charset="0"/>
              </a:rPr>
              <a:t>Focus on a word that has meaning to you.</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ea typeface="+mn-lt"/>
              <a:cs typeface="Times New Roman" panose="02020603050405020304" pitchFamily="18" charset="0"/>
            </a:endParaRPr>
          </a:p>
          <a:p>
            <a:endParaRPr lang="en-US" sz="2400" dirty="0">
              <a:latin typeface="Times New Roman" panose="02020603050405020304" pitchFamily="18" charset="0"/>
              <a:ea typeface="+mn-lt"/>
              <a:cs typeface="Times New Roman" panose="02020603050405020304" pitchFamily="18" charset="0"/>
            </a:endParaRPr>
          </a:p>
          <a:p>
            <a:r>
              <a:rPr lang="en-US" sz="2400" dirty="0">
                <a:latin typeface="Times New Roman" panose="02020603050405020304" pitchFamily="18" charset="0"/>
                <a:ea typeface="+mn-lt"/>
                <a:cs typeface="Times New Roman" panose="02020603050405020304" pitchFamily="18" charset="0"/>
              </a:rPr>
              <a:t>Hold that word in your mind and repeat it </a:t>
            </a:r>
          </a:p>
          <a:p>
            <a:r>
              <a:rPr lang="en-US" sz="2400" dirty="0">
                <a:latin typeface="Times New Roman" panose="02020603050405020304" pitchFamily="18" charset="0"/>
                <a:ea typeface="+mn-lt"/>
                <a:cs typeface="Times New Roman" panose="02020603050405020304" pitchFamily="18" charset="0"/>
              </a:rPr>
              <a:t>over and over at your own pace.</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ea typeface="+mn-lt"/>
              <a:cs typeface="Times New Roman" panose="02020603050405020304" pitchFamily="18" charset="0"/>
            </a:endParaRPr>
          </a:p>
          <a:p>
            <a:r>
              <a:rPr lang="en-US" sz="2400" dirty="0">
                <a:latin typeface="Times New Roman" panose="02020603050405020304" pitchFamily="18" charset="0"/>
                <a:ea typeface="+mn-lt"/>
                <a:cs typeface="Times New Roman" panose="02020603050405020304" pitchFamily="18" charset="0"/>
              </a:rPr>
              <a:t>Allow that word to anchor your attention as you breathe</a:t>
            </a:r>
            <a:r>
              <a:rPr lang="en-US" sz="4000" dirty="0">
                <a:ea typeface="+mn-lt"/>
                <a:cs typeface="+mn-lt"/>
              </a:rPr>
              <a:t>.</a:t>
            </a:r>
            <a:endParaRPr lang="en-US" dirty="0"/>
          </a:p>
          <a:p>
            <a:endParaRPr lang="en-US" sz="4000" b="1" dirty="0"/>
          </a:p>
        </p:txBody>
      </p:sp>
      <p:pic>
        <p:nvPicPr>
          <p:cNvPr id="4" name="Graphic 7" descr="A wreath with lemons and leaves">
            <a:extLst>
              <a:ext uri="{FF2B5EF4-FFF2-40B4-BE49-F238E27FC236}">
                <a16:creationId xmlns:a16="http://schemas.microsoft.com/office/drawing/2014/main" id="{A30C83CA-D80E-4ED1-8593-C65B91E426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63219" y="1524000"/>
            <a:ext cx="5146110" cy="5166987"/>
          </a:xfrm>
          <a:prstGeom prst="rect">
            <a:avLst/>
          </a:prstGeom>
        </p:spPr>
      </p:pic>
      <p:sp>
        <p:nvSpPr>
          <p:cNvPr id="8" name="TextBox 7">
            <a:extLst>
              <a:ext uri="{FF2B5EF4-FFF2-40B4-BE49-F238E27FC236}">
                <a16:creationId xmlns:a16="http://schemas.microsoft.com/office/drawing/2014/main" id="{A4E64B28-63C5-4F66-AB95-0DB6DAA26D0A}"/>
              </a:ext>
            </a:extLst>
          </p:cNvPr>
          <p:cNvSpPr txBox="1"/>
          <p:nvPr/>
        </p:nvSpPr>
        <p:spPr>
          <a:xfrm>
            <a:off x="8701414" y="3304784"/>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i="1" dirty="0"/>
              <a:t>Hope</a:t>
            </a:r>
          </a:p>
        </p:txBody>
      </p:sp>
      <p:sp>
        <p:nvSpPr>
          <p:cNvPr id="12" name="TextBox 11">
            <a:extLst>
              <a:ext uri="{FF2B5EF4-FFF2-40B4-BE49-F238E27FC236}">
                <a16:creationId xmlns:a16="http://schemas.microsoft.com/office/drawing/2014/main" id="{6688D11E-66E8-40E4-8456-44C34A593D44}"/>
              </a:ext>
            </a:extLst>
          </p:cNvPr>
          <p:cNvSpPr txBox="1"/>
          <p:nvPr/>
        </p:nvSpPr>
        <p:spPr>
          <a:xfrm>
            <a:off x="8847550" y="3784949"/>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i="1" dirty="0"/>
              <a:t>Courage</a:t>
            </a:r>
          </a:p>
        </p:txBody>
      </p:sp>
      <p:sp>
        <p:nvSpPr>
          <p:cNvPr id="13" name="TextBox 12">
            <a:extLst>
              <a:ext uri="{FF2B5EF4-FFF2-40B4-BE49-F238E27FC236}">
                <a16:creationId xmlns:a16="http://schemas.microsoft.com/office/drawing/2014/main" id="{68B42975-708F-4506-8C49-600247B0D556}"/>
              </a:ext>
            </a:extLst>
          </p:cNvPr>
          <p:cNvSpPr txBox="1"/>
          <p:nvPr/>
        </p:nvSpPr>
        <p:spPr>
          <a:xfrm>
            <a:off x="9442537" y="4285990"/>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i="1" dirty="0"/>
              <a:t>Love</a:t>
            </a:r>
          </a:p>
        </p:txBody>
      </p:sp>
    </p:spTree>
    <p:extLst>
      <p:ext uri="{BB962C8B-B14F-4D97-AF65-F5344CB8AC3E}">
        <p14:creationId xmlns:p14="http://schemas.microsoft.com/office/powerpoint/2010/main" val="4017715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47B6BBF-09F2-4A29-AE4E-3771E2924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80CE5C-92F7-4CC1-B87A-10D50E6DA3AD}"/>
              </a:ext>
            </a:extLst>
          </p:cNvPr>
          <p:cNvSpPr>
            <a:spLocks noGrp="1"/>
          </p:cNvSpPr>
          <p:nvPr>
            <p:ph type="title"/>
          </p:nvPr>
        </p:nvSpPr>
        <p:spPr>
          <a:xfrm>
            <a:off x="635000" y="634029"/>
            <a:ext cx="10921640" cy="1314698"/>
          </a:xfrm>
        </p:spPr>
        <p:txBody>
          <a:bodyPr vert="horz" lIns="91440" tIns="45720" rIns="91440" bIns="45720" rtlCol="0" anchor="ctr">
            <a:normAutofit/>
          </a:bodyPr>
          <a:lstStyle/>
          <a:p>
            <a:pPr algn="ctr"/>
            <a:r>
              <a:rPr lang="en-US" sz="7200"/>
              <a:t>Practice</a:t>
            </a:r>
          </a:p>
        </p:txBody>
      </p:sp>
      <p:sp>
        <p:nvSpPr>
          <p:cNvPr id="19"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48305" y="2241737"/>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93F3644-0655-4D95-835B-55D33FCE5D6E}"/>
              </a:ext>
            </a:extLst>
          </p:cNvPr>
          <p:cNvSpPr txBox="1"/>
          <p:nvPr/>
        </p:nvSpPr>
        <p:spPr>
          <a:xfrm>
            <a:off x="590961" y="4787479"/>
            <a:ext cx="6511445" cy="8156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endParaRPr lang="en-US" sz="2400" b="1"/>
          </a:p>
          <a:p>
            <a:pPr algn="l">
              <a:spcAft>
                <a:spcPts val="600"/>
              </a:spcAft>
            </a:pPr>
            <a:endParaRPr lang="en-US"/>
          </a:p>
        </p:txBody>
      </p:sp>
      <p:graphicFrame>
        <p:nvGraphicFramePr>
          <p:cNvPr id="13" name="TextBox 10">
            <a:extLst>
              <a:ext uri="{FF2B5EF4-FFF2-40B4-BE49-F238E27FC236}">
                <a16:creationId xmlns:a16="http://schemas.microsoft.com/office/drawing/2014/main" id="{FC09246F-C1E9-40A4-A690-4CD452F3D615}"/>
              </a:ext>
            </a:extLst>
          </p:cNvPr>
          <p:cNvGraphicFramePr/>
          <p:nvPr>
            <p:extLst>
              <p:ext uri="{D42A27DB-BD31-4B8C-83A1-F6EECF244321}">
                <p14:modId xmlns:p14="http://schemas.microsoft.com/office/powerpoint/2010/main" val="743715550"/>
              </p:ext>
            </p:extLst>
          </p:nvPr>
        </p:nvGraphicFramePr>
        <p:xfrm>
          <a:off x="632647" y="2805098"/>
          <a:ext cx="10915869" cy="3478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4133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FC54-5CF3-4239-B90E-DEDE0A97E2B4}"/>
              </a:ext>
            </a:extLst>
          </p:cNvPr>
          <p:cNvSpPr>
            <a:spLocks noGrp="1"/>
          </p:cNvSpPr>
          <p:nvPr>
            <p:ph type="title"/>
          </p:nvPr>
        </p:nvSpPr>
        <p:spPr/>
        <p:txBody>
          <a:bodyPr/>
          <a:lstStyle/>
          <a:p>
            <a:r>
              <a:rPr lang="en-US" dirty="0"/>
              <a:t>Practice: </a:t>
            </a:r>
            <a:r>
              <a:rPr lang="en-US" dirty="0" err="1"/>
              <a:t>Tratak</a:t>
            </a:r>
          </a:p>
        </p:txBody>
      </p:sp>
      <p:sp>
        <p:nvSpPr>
          <p:cNvPr id="3" name="Content Placeholder 2">
            <a:extLst>
              <a:ext uri="{FF2B5EF4-FFF2-40B4-BE49-F238E27FC236}">
                <a16:creationId xmlns:a16="http://schemas.microsoft.com/office/drawing/2014/main" id="{E5263DAF-B2A3-4669-9596-284E94E267B0}"/>
              </a:ext>
            </a:extLst>
          </p:cNvPr>
          <p:cNvSpPr>
            <a:spLocks noGrp="1"/>
          </p:cNvSpPr>
          <p:nvPr>
            <p:ph idx="1"/>
          </p:nvPr>
        </p:nvSpPr>
        <p:spPr>
          <a:xfrm>
            <a:off x="431104" y="1929384"/>
            <a:ext cx="4941518" cy="4251960"/>
          </a:xfrm>
        </p:spPr>
        <p:txBody>
          <a:bodyPr vert="horz" lIns="91440" tIns="45720" rIns="91440" bIns="45720" rtlCol="0" anchor="t">
            <a:normAutofit fontScale="85000" lnSpcReduction="20000"/>
          </a:bodyPr>
          <a:lstStyle/>
          <a:p>
            <a:pPr marL="0" indent="0">
              <a:buNone/>
            </a:pPr>
            <a:r>
              <a:rPr lang="en-US" dirty="0">
                <a:latin typeface="Times New Roman" panose="02020603050405020304" pitchFamily="18" charset="0"/>
                <a:ea typeface="+mn-lt"/>
                <a:cs typeface="Times New Roman" panose="02020603050405020304" pitchFamily="18" charset="0"/>
              </a:rPr>
              <a:t>To Look or Gaze</a:t>
            </a:r>
          </a:p>
          <a:p>
            <a:r>
              <a:rPr lang="en-US" dirty="0">
                <a:latin typeface="Times New Roman" panose="02020603050405020304" pitchFamily="18" charset="0"/>
                <a:ea typeface="+mn-lt"/>
                <a:cs typeface="Times New Roman" panose="02020603050405020304" pitchFamily="18" charset="0"/>
              </a:rPr>
              <a:t>Focus on an object.</a:t>
            </a:r>
          </a:p>
          <a:p>
            <a:r>
              <a:rPr lang="en-US" dirty="0">
                <a:latin typeface="Times New Roman" panose="02020603050405020304" pitchFamily="18" charset="0"/>
                <a:ea typeface="+mn-lt"/>
                <a:cs typeface="Times New Roman" panose="02020603050405020304" pitchFamily="18" charset="0"/>
              </a:rPr>
              <a:t>Close your eyes and hold that image in your mind as long as you can.</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mn-lt"/>
                <a:cs typeface="Times New Roman" panose="02020603050405020304" pitchFamily="18" charset="0"/>
              </a:rPr>
              <a:t>When you start to lose the image, open your eyes to focus back on the object.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mn-lt"/>
                <a:cs typeface="Times New Roman" panose="02020603050405020304" pitchFamily="18" charset="0"/>
              </a:rPr>
              <a:t>Repeat as needed. </a:t>
            </a:r>
            <a:endParaRPr lang="en-US" dirty="0">
              <a:latin typeface="Times New Roman" panose="02020603050405020304" pitchFamily="18" charset="0"/>
              <a:cs typeface="Times New Roman" panose="02020603050405020304" pitchFamily="18" charset="0"/>
            </a:endParaRPr>
          </a:p>
          <a:p>
            <a:endParaRPr lang="en-US" dirty="0">
              <a:ea typeface="+mn-lt"/>
              <a:cs typeface="+mn-lt"/>
            </a:endParaRPr>
          </a:p>
          <a:p>
            <a:pPr marL="0" indent="0">
              <a:buNone/>
            </a:pPr>
            <a:r>
              <a:rPr lang="en-US" dirty="0">
                <a:ea typeface="+mn-lt"/>
                <a:cs typeface="+mn-lt"/>
                <a:hlinkClick r:id="" action="ppaction://noaction"/>
              </a:rPr>
              <a:t>http://veefit.blogspot.com/2010/09/tratak.html</a:t>
            </a:r>
            <a:endParaRPr lang="en-US" dirty="0"/>
          </a:p>
        </p:txBody>
      </p:sp>
      <p:pic>
        <p:nvPicPr>
          <p:cNvPr id="5" name="Picture 5">
            <a:extLst>
              <a:ext uri="{FF2B5EF4-FFF2-40B4-BE49-F238E27FC236}">
                <a16:creationId xmlns:a16="http://schemas.microsoft.com/office/drawing/2014/main" id="{5C4886D0-94F0-40D4-8FD4-5267CFC7385F}"/>
              </a:ext>
            </a:extLst>
          </p:cNvPr>
          <p:cNvPicPr>
            <a:picLocks noChangeAspect="1"/>
          </p:cNvPicPr>
          <p:nvPr/>
        </p:nvPicPr>
        <p:blipFill>
          <a:blip r:embed="rId2"/>
          <a:stretch>
            <a:fillRect/>
          </a:stretch>
        </p:blipFill>
        <p:spPr>
          <a:xfrm>
            <a:off x="5705606" y="343"/>
            <a:ext cx="6688897" cy="6857313"/>
          </a:xfrm>
          <a:prstGeom prst="rect">
            <a:avLst/>
          </a:prstGeom>
        </p:spPr>
      </p:pic>
    </p:spTree>
    <p:extLst>
      <p:ext uri="{BB962C8B-B14F-4D97-AF65-F5344CB8AC3E}">
        <p14:creationId xmlns:p14="http://schemas.microsoft.com/office/powerpoint/2010/main" val="2389780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 timeline&#10;&#10;Description automatically generated">
            <a:extLst>
              <a:ext uri="{FF2B5EF4-FFF2-40B4-BE49-F238E27FC236}">
                <a16:creationId xmlns:a16="http://schemas.microsoft.com/office/drawing/2014/main" id="{D2898EE9-B79F-40EC-90C8-EC26CCA552B9}"/>
              </a:ext>
            </a:extLst>
          </p:cNvPr>
          <p:cNvPicPr>
            <a:picLocks noGrp="1" noChangeAspect="1"/>
          </p:cNvPicPr>
          <p:nvPr>
            <p:ph idx="1"/>
          </p:nvPr>
        </p:nvPicPr>
        <p:blipFill>
          <a:blip r:embed="rId2"/>
          <a:stretch>
            <a:fillRect/>
          </a:stretch>
        </p:blipFill>
        <p:spPr>
          <a:xfrm>
            <a:off x="233919" y="207057"/>
            <a:ext cx="11724161" cy="6527520"/>
          </a:xfrm>
        </p:spPr>
      </p:pic>
      <p:sp>
        <p:nvSpPr>
          <p:cNvPr id="5" name="TextBox 4">
            <a:extLst>
              <a:ext uri="{FF2B5EF4-FFF2-40B4-BE49-F238E27FC236}">
                <a16:creationId xmlns:a16="http://schemas.microsoft.com/office/drawing/2014/main" id="{38300426-44A2-45FB-864A-EF0A093C29EB}"/>
              </a:ext>
            </a:extLst>
          </p:cNvPr>
          <p:cNvSpPr txBox="1"/>
          <p:nvPr/>
        </p:nvSpPr>
        <p:spPr>
          <a:xfrm>
            <a:off x="5444647" y="6196208"/>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bg1"/>
                </a:solidFill>
                <a:hlinkClick r:id="rId3">
                  <a:extLst>
                    <a:ext uri="{A12FA001-AC4F-418D-AE19-62706E023703}">
                      <ahyp:hlinkClr xmlns:ahyp="http://schemas.microsoft.com/office/drawing/2018/hyperlinkcolor" val="tx"/>
                    </a:ext>
                  </a:extLst>
                </a:hlinkClick>
              </a:rPr>
              <a:t>Benefits of Meditation</a:t>
            </a:r>
            <a:r>
              <a:rPr lang="en-US" sz="2400" b="1" dirty="0">
                <a:solidFill>
                  <a:schemeClr val="bg1"/>
                </a:solidFill>
              </a:rPr>
              <a:t> </a:t>
            </a:r>
            <a:endParaRPr lang="en-US" sz="2400" dirty="0">
              <a:solidFill>
                <a:schemeClr val="bg1"/>
              </a:solidFill>
            </a:endParaRPr>
          </a:p>
        </p:txBody>
      </p:sp>
    </p:spTree>
    <p:extLst>
      <p:ext uri="{BB962C8B-B14F-4D97-AF65-F5344CB8AC3E}">
        <p14:creationId xmlns:p14="http://schemas.microsoft.com/office/powerpoint/2010/main" val="311331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E76CD-6197-42FA-AA6D-FCA3B2F99D55}"/>
              </a:ext>
            </a:extLst>
          </p:cNvPr>
          <p:cNvSpPr>
            <a:spLocks noGrp="1"/>
          </p:cNvSpPr>
          <p:nvPr>
            <p:ph type="title"/>
          </p:nvPr>
        </p:nvSpPr>
        <p:spPr/>
        <p:txBody>
          <a:bodyPr/>
          <a:lstStyle/>
          <a:p>
            <a:r>
              <a:rPr lang="en-US"/>
              <a:t>THe Benefits of Meditation</a:t>
            </a:r>
          </a:p>
        </p:txBody>
      </p:sp>
      <p:pic>
        <p:nvPicPr>
          <p:cNvPr id="4" name="Picture 4">
            <a:hlinkClick r:id="" action="ppaction://media"/>
            <a:extLst>
              <a:ext uri="{FF2B5EF4-FFF2-40B4-BE49-F238E27FC236}">
                <a16:creationId xmlns:a16="http://schemas.microsoft.com/office/drawing/2014/main" id="{FDC8AB84-BE29-4B06-87BE-794E13363362}"/>
              </a:ext>
            </a:extLst>
          </p:cNvPr>
          <p:cNvPicPr>
            <a:picLocks noGrp="1" noRot="1" noChangeAspect="1"/>
          </p:cNvPicPr>
          <p:nvPr>
            <p:ph idx="1"/>
            <a:videoFile r:link="rId1"/>
          </p:nvPr>
        </p:nvPicPr>
        <p:blipFill>
          <a:blip r:embed="rId3"/>
          <a:stretch>
            <a:fillRect/>
          </a:stretch>
        </p:blipFill>
        <p:spPr>
          <a:xfrm>
            <a:off x="3643923" y="2145385"/>
            <a:ext cx="5128846" cy="3956538"/>
          </a:xfrm>
        </p:spPr>
      </p:pic>
      <p:sp>
        <p:nvSpPr>
          <p:cNvPr id="5" name="TextBox 4">
            <a:extLst>
              <a:ext uri="{FF2B5EF4-FFF2-40B4-BE49-F238E27FC236}">
                <a16:creationId xmlns:a16="http://schemas.microsoft.com/office/drawing/2014/main" id="{91616142-5967-431C-91D8-703C83E4223C}"/>
              </a:ext>
            </a:extLst>
          </p:cNvPr>
          <p:cNvSpPr txBox="1"/>
          <p:nvPr/>
        </p:nvSpPr>
        <p:spPr>
          <a:xfrm>
            <a:off x="328247" y="6297246"/>
            <a:ext cx="35638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4"/>
              </a:rPr>
              <a:t>https://www.youtube.com/watch?v=wjXXvtGEZQQ</a:t>
            </a:r>
            <a:r>
              <a:rPr lang="en-US" dirty="0">
                <a:ea typeface="+mn-lt"/>
                <a:cs typeface="+mn-lt"/>
              </a:rPr>
              <a:t> </a:t>
            </a:r>
            <a:endParaRPr lang="en-US" dirty="0"/>
          </a:p>
        </p:txBody>
      </p:sp>
    </p:spTree>
    <p:extLst>
      <p:ext uri="{BB962C8B-B14F-4D97-AF65-F5344CB8AC3E}">
        <p14:creationId xmlns:p14="http://schemas.microsoft.com/office/powerpoint/2010/main" val="534274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178E5-FDBC-41DA-BF57-7A4ED44C2390}"/>
              </a:ext>
            </a:extLst>
          </p:cNvPr>
          <p:cNvSpPr>
            <a:spLocks noGrp="1"/>
          </p:cNvSpPr>
          <p:nvPr>
            <p:ph type="title"/>
          </p:nvPr>
        </p:nvSpPr>
        <p:spPr/>
        <p:txBody>
          <a:bodyPr/>
          <a:lstStyle/>
          <a:p>
            <a:endParaRPr lang="en-US"/>
          </a:p>
        </p:txBody>
      </p:sp>
      <p:pic>
        <p:nvPicPr>
          <p:cNvPr id="4" name="Picture 4" descr="Graphical user interface, text&#10;&#10;Description automatically generated">
            <a:extLst>
              <a:ext uri="{FF2B5EF4-FFF2-40B4-BE49-F238E27FC236}">
                <a16:creationId xmlns:a16="http://schemas.microsoft.com/office/drawing/2014/main" id="{DE2F91F4-5193-4978-8DB6-F2666C2B4FF3}"/>
              </a:ext>
            </a:extLst>
          </p:cNvPr>
          <p:cNvPicPr>
            <a:picLocks noGrp="1" noChangeAspect="1"/>
          </p:cNvPicPr>
          <p:nvPr>
            <p:ph idx="1"/>
          </p:nvPr>
        </p:nvPicPr>
        <p:blipFill>
          <a:blip r:embed="rId2"/>
          <a:stretch>
            <a:fillRect/>
          </a:stretch>
        </p:blipFill>
        <p:spPr>
          <a:xfrm>
            <a:off x="714020" y="259248"/>
            <a:ext cx="11045795" cy="6183055"/>
          </a:xfrm>
        </p:spPr>
      </p:pic>
    </p:spTree>
    <p:extLst>
      <p:ext uri="{BB962C8B-B14F-4D97-AF65-F5344CB8AC3E}">
        <p14:creationId xmlns:p14="http://schemas.microsoft.com/office/powerpoint/2010/main" val="2713495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astel color gradient">
            <a:extLst>
              <a:ext uri="{FF2B5EF4-FFF2-40B4-BE49-F238E27FC236}">
                <a16:creationId xmlns:a16="http://schemas.microsoft.com/office/drawing/2014/main" id="{EB8A8461-FBCB-459C-B036-3F04C2B28E91}"/>
              </a:ext>
            </a:extLst>
          </p:cNvPr>
          <p:cNvPicPr>
            <a:picLocks noChangeAspect="1"/>
          </p:cNvPicPr>
          <p:nvPr/>
        </p:nvPicPr>
        <p:blipFill rotWithShape="1">
          <a:blip r:embed="rId2">
            <a:alphaModFix amt="50000"/>
          </a:blip>
          <a:srcRect t="15709" r="-1" b="-1"/>
          <a:stretch/>
        </p:blipFill>
        <p:spPr>
          <a:xfrm>
            <a:off x="20" y="10"/>
            <a:ext cx="12188930" cy="6857990"/>
          </a:xfrm>
          <a:prstGeom prst="rect">
            <a:avLst/>
          </a:prstGeom>
        </p:spPr>
      </p:pic>
      <p:sp>
        <p:nvSpPr>
          <p:cNvPr id="2" name="Title 1"/>
          <p:cNvSpPr>
            <a:spLocks noGrp="1"/>
          </p:cNvSpPr>
          <p:nvPr>
            <p:ph type="ctrTitle"/>
          </p:nvPr>
        </p:nvSpPr>
        <p:spPr>
          <a:xfrm>
            <a:off x="1524000" y="1122363"/>
            <a:ext cx="9144000" cy="3063240"/>
          </a:xfrm>
        </p:spPr>
        <p:txBody>
          <a:bodyPr>
            <a:normAutofit/>
          </a:bodyPr>
          <a:lstStyle/>
          <a:p>
            <a:pPr algn="ctr">
              <a:lnSpc>
                <a:spcPct val="90000"/>
              </a:lnSpc>
            </a:pPr>
            <a:r>
              <a:rPr lang="en-US" sz="10800" dirty="0"/>
              <a:t>You can't pour from an empty cup</a:t>
            </a:r>
          </a:p>
        </p:txBody>
      </p:sp>
      <p:sp>
        <p:nvSpPr>
          <p:cNvPr id="3" name="Subtitle 2"/>
          <p:cNvSpPr>
            <a:spLocks noGrp="1"/>
          </p:cNvSpPr>
          <p:nvPr>
            <p:ph type="subTitle" idx="1"/>
          </p:nvPr>
        </p:nvSpPr>
        <p:spPr>
          <a:xfrm>
            <a:off x="1568801" y="4505487"/>
            <a:ext cx="9144000" cy="920329"/>
          </a:xfrm>
        </p:spPr>
        <p:txBody>
          <a:bodyPr vert="horz" lIns="91440" tIns="45720" rIns="91440" bIns="45720" rtlCol="0" anchor="t">
            <a:noAutofit/>
          </a:bodyPr>
          <a:lstStyle/>
          <a:p>
            <a:pPr algn="ctr"/>
            <a:r>
              <a:rPr lang="en-US" sz="5400" dirty="0"/>
              <a:t>Contemplative Practice in Academic Advising</a:t>
            </a:r>
          </a:p>
        </p:txBody>
      </p:sp>
      <p:sp>
        <p:nvSpPr>
          <p:cNvPr id="18"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AEBABAE-BE22-45EA-ADA3-DB22DC129049}"/>
              </a:ext>
            </a:extLst>
          </p:cNvPr>
          <p:cNvSpPr txBox="1"/>
          <p:nvPr/>
        </p:nvSpPr>
        <p:spPr>
          <a:xfrm>
            <a:off x="3242153" y="5517715"/>
            <a:ext cx="613566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t>Carrie </a:t>
            </a:r>
            <a:r>
              <a:rPr lang="en-US" sz="2400" dirty="0" err="1"/>
              <a:t>Egnosak</a:t>
            </a:r>
            <a:r>
              <a:rPr lang="en-US" sz="2400" dirty="0"/>
              <a:t>, M.A.</a:t>
            </a:r>
          </a:p>
          <a:p>
            <a:pPr algn="ctr"/>
            <a:r>
              <a:rPr lang="en-US" sz="2400" dirty="0"/>
              <a:t>Academic Adviser, Academic Advising &amp; Student Disability Services</a:t>
            </a:r>
          </a:p>
          <a:p>
            <a:pPr algn="ctr"/>
            <a:r>
              <a:rPr lang="en-US" sz="2400" dirty="0"/>
              <a:t>Penn State World Campus</a:t>
            </a: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D89A58A1-F62F-4D15-BEDC-007EDE7A455F}"/>
              </a:ext>
            </a:extLst>
          </p:cNvPr>
          <p:cNvPicPr>
            <a:picLocks noChangeAspect="1"/>
          </p:cNvPicPr>
          <p:nvPr/>
        </p:nvPicPr>
        <p:blipFill rotWithShape="1">
          <a:blip r:embed="rId2">
            <a:alphaModFix amt="40000"/>
          </a:blip>
          <a:src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B9E08288-73C2-4589-AFC2-9545A8F61351}"/>
              </a:ext>
            </a:extLst>
          </p:cNvPr>
          <p:cNvSpPr>
            <a:spLocks noGrp="1"/>
          </p:cNvSpPr>
          <p:nvPr>
            <p:ph type="title"/>
          </p:nvPr>
        </p:nvSpPr>
        <p:spPr>
          <a:xfrm>
            <a:off x="640080" y="853673"/>
            <a:ext cx="4023360" cy="5004794"/>
          </a:xfrm>
        </p:spPr>
        <p:txBody>
          <a:bodyPr>
            <a:normAutofit/>
          </a:bodyPr>
          <a:lstStyle/>
          <a:p>
            <a:r>
              <a:rPr lang="en-US" sz="7200" dirty="0"/>
              <a:t>Mindful Activities</a:t>
            </a:r>
          </a:p>
        </p:txBody>
      </p:sp>
      <p:sp>
        <p:nvSpPr>
          <p:cNvPr id="8" name="Content Placeholder 7">
            <a:extLst>
              <a:ext uri="{FF2B5EF4-FFF2-40B4-BE49-F238E27FC236}">
                <a16:creationId xmlns:a16="http://schemas.microsoft.com/office/drawing/2014/main" id="{9CC33763-ED15-4D92-ADD5-DE62314CD236}"/>
              </a:ext>
            </a:extLst>
          </p:cNvPr>
          <p:cNvSpPr>
            <a:spLocks noGrp="1"/>
          </p:cNvSpPr>
          <p:nvPr>
            <p:ph idx="1"/>
          </p:nvPr>
        </p:nvSpPr>
        <p:spPr>
          <a:xfrm>
            <a:off x="5599083" y="853673"/>
            <a:ext cx="5715000" cy="5004794"/>
          </a:xfrm>
        </p:spPr>
        <p:txBody>
          <a:bodyPr vert="horz" lIns="91440" tIns="45720" rIns="91440" bIns="45720" rtlCol="0" anchor="ctr">
            <a:noAutofit/>
          </a:bodyPr>
          <a:lstStyle/>
          <a:p>
            <a:pPr algn="ctr">
              <a:buNone/>
            </a:pPr>
            <a:r>
              <a:rPr lang="en-US" sz="3200" dirty="0">
                <a:latin typeface="Times New Roman" panose="02020603050405020304" pitchFamily="18" charset="0"/>
                <a:ea typeface="+mn-lt"/>
                <a:cs typeface="Times New Roman" panose="02020603050405020304" pitchFamily="18" charset="0"/>
              </a:rPr>
              <a:t>Being mindful allows us to focus on the present moment, calmly acknowledging and accepting our own thoughts, feelings and bodily sensations. </a:t>
            </a:r>
            <a:endParaRPr lang="en-US" sz="3200" b="1" dirty="0">
              <a:latin typeface="Times New Roman" panose="02020603050405020304" pitchFamily="18" charset="0"/>
              <a:cs typeface="Times New Roman" panose="02020603050405020304" pitchFamily="18" charset="0"/>
            </a:endParaRPr>
          </a:p>
          <a:p>
            <a:pPr marL="0" indent="0">
              <a:buNone/>
            </a:pPr>
            <a:endParaRPr lang="en-US" dirty="0"/>
          </a:p>
        </p:txBody>
      </p:sp>
      <p:sp>
        <p:nvSpPr>
          <p:cNvPr id="20" name="sketchy content container">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43339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32C6-08B2-4F1A-A1F1-7EC09A43DC6A}"/>
              </a:ext>
            </a:extLst>
          </p:cNvPr>
          <p:cNvSpPr>
            <a:spLocks noGrp="1"/>
          </p:cNvSpPr>
          <p:nvPr>
            <p:ph type="title"/>
          </p:nvPr>
        </p:nvSpPr>
        <p:spPr/>
        <p:txBody>
          <a:bodyPr/>
          <a:lstStyle/>
          <a:p>
            <a:pPr algn="ctr"/>
            <a:r>
              <a:rPr lang="en-US"/>
              <a:t>Walking MEditation / mindful walking </a:t>
            </a:r>
          </a:p>
        </p:txBody>
      </p:sp>
      <p:sp>
        <p:nvSpPr>
          <p:cNvPr id="3" name="Content Placeholder 2">
            <a:extLst>
              <a:ext uri="{FF2B5EF4-FFF2-40B4-BE49-F238E27FC236}">
                <a16:creationId xmlns:a16="http://schemas.microsoft.com/office/drawing/2014/main" id="{0F249235-950A-47F7-A6E9-80580648EC58}"/>
              </a:ext>
            </a:extLst>
          </p:cNvPr>
          <p:cNvSpPr>
            <a:spLocks noGrp="1"/>
          </p:cNvSpPr>
          <p:nvPr>
            <p:ph idx="1"/>
          </p:nvPr>
        </p:nvSpPr>
        <p:spPr>
          <a:xfrm>
            <a:off x="3132" y="6553575"/>
            <a:ext cx="10515600" cy="4251960"/>
          </a:xfrm>
        </p:spPr>
        <p:txBody>
          <a:bodyPr vert="horz" lIns="91440" tIns="45720" rIns="91440" bIns="45720" rtlCol="0" anchor="t">
            <a:normAutofit/>
          </a:bodyPr>
          <a:lstStyle/>
          <a:p>
            <a:r>
              <a:rPr lang="en-US" sz="1200" dirty="0">
                <a:ea typeface="+mn-lt"/>
                <a:cs typeface="+mn-lt"/>
                <a:hlinkClick r:id="rId3"/>
              </a:rPr>
              <a:t>https://www.youtube.com/watch?v=QdO1vZJgUu0</a:t>
            </a:r>
            <a:r>
              <a:rPr lang="en-US" sz="1200" dirty="0">
                <a:ea typeface="+mn-lt"/>
                <a:cs typeface="+mn-lt"/>
              </a:rPr>
              <a:t> </a:t>
            </a:r>
            <a:endParaRPr lang="en-US" dirty="0">
              <a:ea typeface="+mn-lt"/>
              <a:cs typeface="+mn-lt"/>
            </a:endParaRPr>
          </a:p>
        </p:txBody>
      </p:sp>
      <p:pic>
        <p:nvPicPr>
          <p:cNvPr id="4" name="Picture 4">
            <a:hlinkClick r:id="" action="ppaction://media"/>
            <a:extLst>
              <a:ext uri="{FF2B5EF4-FFF2-40B4-BE49-F238E27FC236}">
                <a16:creationId xmlns:a16="http://schemas.microsoft.com/office/drawing/2014/main" id="{BE9144A6-BFCC-4E54-A755-5EFC17C08506}"/>
              </a:ext>
            </a:extLst>
          </p:cNvPr>
          <p:cNvPicPr>
            <a:picLocks noRot="1" noChangeAspect="1"/>
          </p:cNvPicPr>
          <p:nvPr>
            <a:videoFile r:link="rId1"/>
          </p:nvPr>
        </p:nvPicPr>
        <p:blipFill>
          <a:blip r:embed="rId4"/>
          <a:stretch>
            <a:fillRect/>
          </a:stretch>
        </p:blipFill>
        <p:spPr>
          <a:xfrm>
            <a:off x="1691014" y="1506386"/>
            <a:ext cx="8705589" cy="5003886"/>
          </a:xfrm>
          <a:prstGeom prst="rect">
            <a:avLst/>
          </a:prstGeom>
        </p:spPr>
      </p:pic>
    </p:spTree>
    <p:extLst>
      <p:ext uri="{BB962C8B-B14F-4D97-AF65-F5344CB8AC3E}">
        <p14:creationId xmlns:p14="http://schemas.microsoft.com/office/powerpoint/2010/main" val="875848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7FDCC-B577-47EF-B238-4DE9ABF18671}"/>
              </a:ext>
            </a:extLst>
          </p:cNvPr>
          <p:cNvSpPr>
            <a:spLocks noGrp="1"/>
          </p:cNvSpPr>
          <p:nvPr>
            <p:ph type="title"/>
          </p:nvPr>
        </p:nvSpPr>
        <p:spPr>
          <a:xfrm>
            <a:off x="5412584" y="1821869"/>
            <a:ext cx="6251110" cy="1783080"/>
          </a:xfrm>
        </p:spPr>
        <p:txBody>
          <a:bodyPr anchor="b">
            <a:normAutofit/>
          </a:bodyPr>
          <a:lstStyle/>
          <a:p>
            <a:r>
              <a:rPr lang="en-US" sz="7200"/>
              <a:t>Mindful Eating</a:t>
            </a:r>
          </a:p>
        </p:txBody>
      </p:sp>
      <p:sp>
        <p:nvSpPr>
          <p:cNvPr id="18"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14178"/>
          </a:solidFill>
          <a:ln w="38100" cap="rnd">
            <a:solidFill>
              <a:srgbClr val="D1417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8A0D7DB-C7AE-4B9A-961A-10A39004D3AD}"/>
              </a:ext>
            </a:extLst>
          </p:cNvPr>
          <p:cNvSpPr>
            <a:spLocks noGrp="1"/>
          </p:cNvSpPr>
          <p:nvPr>
            <p:ph idx="1"/>
          </p:nvPr>
        </p:nvSpPr>
        <p:spPr>
          <a:xfrm>
            <a:off x="5297762" y="2706624"/>
            <a:ext cx="6251110" cy="3483864"/>
          </a:xfrm>
        </p:spPr>
        <p:txBody>
          <a:bodyPr vert="horz" lIns="91440" tIns="45720" rIns="91440" bIns="45720" rtlCol="0">
            <a:normAutofit/>
          </a:bodyPr>
          <a:lstStyle/>
          <a:p>
            <a:pPr marL="0" indent="0">
              <a:buNone/>
            </a:pPr>
            <a:endParaRPr lang="en-US" dirty="0"/>
          </a:p>
          <a:p>
            <a:endParaRPr lang="en-US" dirty="0"/>
          </a:p>
        </p:txBody>
      </p:sp>
      <p:pic>
        <p:nvPicPr>
          <p:cNvPr id="4" name="Picture 4" descr="Top view of sugar-coated candy">
            <a:extLst>
              <a:ext uri="{FF2B5EF4-FFF2-40B4-BE49-F238E27FC236}">
                <a16:creationId xmlns:a16="http://schemas.microsoft.com/office/drawing/2014/main" id="{90C09AF8-DBF4-4A02-A7E5-483F81BB1329}"/>
              </a:ext>
            </a:extLst>
          </p:cNvPr>
          <p:cNvPicPr>
            <a:picLocks noChangeAspect="1"/>
          </p:cNvPicPr>
          <p:nvPr/>
        </p:nvPicPr>
        <p:blipFill rotWithShape="1">
          <a:blip r:embed="rId2"/>
          <a:srcRect l="22653" r="32356"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773637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F52F0-FB68-4338-ACBA-126EC88F5FB7}"/>
              </a:ext>
            </a:extLst>
          </p:cNvPr>
          <p:cNvSpPr>
            <a:spLocks noGrp="1"/>
          </p:cNvSpPr>
          <p:nvPr>
            <p:ph type="title"/>
          </p:nvPr>
        </p:nvSpPr>
        <p:spPr/>
        <p:txBody>
          <a:bodyPr/>
          <a:lstStyle/>
          <a:p>
            <a:r>
              <a:rPr lang="en-US"/>
              <a:t>ZenTangle </a:t>
            </a:r>
          </a:p>
        </p:txBody>
      </p:sp>
      <p:pic>
        <p:nvPicPr>
          <p:cNvPr id="4" name="Picture 4">
            <a:hlinkClick r:id="" action="ppaction://media"/>
            <a:extLst>
              <a:ext uri="{FF2B5EF4-FFF2-40B4-BE49-F238E27FC236}">
                <a16:creationId xmlns:a16="http://schemas.microsoft.com/office/drawing/2014/main" id="{B69DC130-1FA8-40A2-96FD-3A025054B328}"/>
              </a:ext>
            </a:extLst>
          </p:cNvPr>
          <p:cNvPicPr>
            <a:picLocks noGrp="1" noRot="1" noChangeAspect="1"/>
          </p:cNvPicPr>
          <p:nvPr>
            <p:ph idx="1"/>
            <a:videoFile r:link="rId1"/>
          </p:nvPr>
        </p:nvPicPr>
        <p:blipFill>
          <a:blip r:embed="rId3"/>
          <a:stretch>
            <a:fillRect/>
          </a:stretch>
        </p:blipFill>
        <p:spPr>
          <a:xfrm>
            <a:off x="3175001" y="1920693"/>
            <a:ext cx="5841999" cy="4679461"/>
          </a:xfrm>
        </p:spPr>
      </p:pic>
    </p:spTree>
    <p:extLst>
      <p:ext uri="{BB962C8B-B14F-4D97-AF65-F5344CB8AC3E}">
        <p14:creationId xmlns:p14="http://schemas.microsoft.com/office/powerpoint/2010/main" val="3285316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527DE-FAAF-4D32-92C6-9F79AB28B7B6}"/>
              </a:ext>
            </a:extLst>
          </p:cNvPr>
          <p:cNvSpPr>
            <a:spLocks noGrp="1"/>
          </p:cNvSpPr>
          <p:nvPr>
            <p:ph type="title"/>
          </p:nvPr>
        </p:nvSpPr>
        <p:spPr/>
        <p:txBody>
          <a:bodyPr/>
          <a:lstStyle/>
          <a:p>
            <a:r>
              <a:rPr lang="en-US"/>
              <a:t>Awe Walk</a:t>
            </a:r>
          </a:p>
        </p:txBody>
      </p:sp>
      <p:pic>
        <p:nvPicPr>
          <p:cNvPr id="4" name="Picture 4">
            <a:hlinkClick r:id="" action="ppaction://media"/>
            <a:extLst>
              <a:ext uri="{FF2B5EF4-FFF2-40B4-BE49-F238E27FC236}">
                <a16:creationId xmlns:a16="http://schemas.microsoft.com/office/drawing/2014/main" id="{2FE9E20B-4A39-4078-AEC6-EA0FC6830E0B}"/>
              </a:ext>
            </a:extLst>
          </p:cNvPr>
          <p:cNvPicPr>
            <a:picLocks noGrp="1" noRot="1" noChangeAspect="1"/>
          </p:cNvPicPr>
          <p:nvPr>
            <p:ph idx="1"/>
            <a:videoFile r:link="rId1"/>
          </p:nvPr>
        </p:nvPicPr>
        <p:blipFill>
          <a:blip r:embed="rId3"/>
          <a:stretch>
            <a:fillRect/>
          </a:stretch>
        </p:blipFill>
        <p:spPr>
          <a:xfrm>
            <a:off x="3048001" y="1901154"/>
            <a:ext cx="6242537" cy="4698999"/>
          </a:xfrm>
        </p:spPr>
      </p:pic>
      <p:sp>
        <p:nvSpPr>
          <p:cNvPr id="5" name="TextBox 4">
            <a:extLst>
              <a:ext uri="{FF2B5EF4-FFF2-40B4-BE49-F238E27FC236}">
                <a16:creationId xmlns:a16="http://schemas.microsoft.com/office/drawing/2014/main" id="{05AC4438-DDA5-486B-8418-A45878CEF966}"/>
              </a:ext>
            </a:extLst>
          </p:cNvPr>
          <p:cNvSpPr txBox="1"/>
          <p:nvPr/>
        </p:nvSpPr>
        <p:spPr>
          <a:xfrm>
            <a:off x="8202246" y="1275862"/>
            <a:ext cx="40718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Try it here:</a:t>
            </a:r>
            <a:r>
              <a:rPr lang="en-US"/>
              <a:t> </a:t>
            </a:r>
            <a:r>
              <a:rPr lang="en-US" dirty="0">
                <a:ea typeface="+mn-lt"/>
                <a:cs typeface="+mn-lt"/>
                <a:hlinkClick r:id="rId4"/>
              </a:rPr>
              <a:t>https://ggia.berkeley.edu/practice/awe_walk</a:t>
            </a:r>
            <a:r>
              <a:rPr lang="en-US" dirty="0">
                <a:ea typeface="+mn-lt"/>
                <a:cs typeface="+mn-lt"/>
              </a:rPr>
              <a:t> </a:t>
            </a:r>
            <a:endParaRPr lang="en-US"/>
          </a:p>
        </p:txBody>
      </p:sp>
    </p:spTree>
    <p:extLst>
      <p:ext uri="{BB962C8B-B14F-4D97-AF65-F5344CB8AC3E}">
        <p14:creationId xmlns:p14="http://schemas.microsoft.com/office/powerpoint/2010/main" val="1285827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67562-196B-4B0E-BF0F-00C84D07E76F}"/>
              </a:ext>
            </a:extLst>
          </p:cNvPr>
          <p:cNvSpPr>
            <a:spLocks noGrp="1"/>
          </p:cNvSpPr>
          <p:nvPr>
            <p:ph type="title"/>
          </p:nvPr>
        </p:nvSpPr>
        <p:spPr/>
        <p:txBody>
          <a:bodyPr>
            <a:normAutofit fontScale="90000"/>
          </a:bodyPr>
          <a:lstStyle/>
          <a:p>
            <a:r>
              <a:rPr lang="en-US" i="1">
                <a:ea typeface="+mj-lt"/>
                <a:cs typeface="+mj-lt"/>
              </a:rPr>
              <a:t>How To Train A Wild Elephant </a:t>
            </a:r>
            <a:br>
              <a:rPr lang="en-US" i="1" dirty="0">
                <a:ea typeface="+mj-lt"/>
                <a:cs typeface="+mj-lt"/>
              </a:rPr>
            </a:br>
            <a:r>
              <a:rPr lang="en-US">
                <a:ea typeface="+mj-lt"/>
                <a:cs typeface="+mj-lt"/>
              </a:rPr>
              <a:t>by Jan Chozen Bays, MD. </a:t>
            </a:r>
            <a:endParaRPr lang="en-US"/>
          </a:p>
        </p:txBody>
      </p:sp>
      <p:sp>
        <p:nvSpPr>
          <p:cNvPr id="3" name="Content Placeholder 2">
            <a:extLst>
              <a:ext uri="{FF2B5EF4-FFF2-40B4-BE49-F238E27FC236}">
                <a16:creationId xmlns:a16="http://schemas.microsoft.com/office/drawing/2014/main" id="{4074DEED-C893-4113-81CA-D40ECB74A29D}"/>
              </a:ext>
            </a:extLst>
          </p:cNvPr>
          <p:cNvSpPr>
            <a:spLocks noGrp="1"/>
          </p:cNvSpPr>
          <p:nvPr>
            <p:ph idx="1"/>
          </p:nvPr>
        </p:nvSpPr>
        <p:spPr>
          <a:xfrm>
            <a:off x="252046" y="2245345"/>
            <a:ext cx="4868593" cy="4271499"/>
          </a:xfrm>
        </p:spPr>
        <p:txBody>
          <a:bodyPr vert="horz" lIns="91440" tIns="45720" rIns="91440" bIns="45720" rtlCol="0" anchor="t">
            <a:noAutofit/>
          </a:bodyPr>
          <a:lstStyle/>
          <a:p>
            <a:r>
              <a:rPr lang="en-US" sz="2600" dirty="0">
                <a:latin typeface="Times New Roman" panose="02020603050405020304" pitchFamily="18" charset="0"/>
                <a:ea typeface="+mn-lt"/>
                <a:cs typeface="Times New Roman" panose="02020603050405020304" pitchFamily="18" charset="0"/>
              </a:rPr>
              <a:t>Look Up </a:t>
            </a:r>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ea typeface="+mn-lt"/>
                <a:cs typeface="Times New Roman" panose="02020603050405020304" pitchFamily="18" charset="0"/>
              </a:rPr>
              <a:t>Listen to Sounds </a:t>
            </a:r>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ea typeface="+mn-lt"/>
                <a:cs typeface="Times New Roman" panose="02020603050405020304" pitchFamily="18" charset="0"/>
              </a:rPr>
              <a:t>Filler Words </a:t>
            </a:r>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ea typeface="+mn-lt"/>
                <a:cs typeface="Times New Roman" panose="02020603050405020304" pitchFamily="18" charset="0"/>
              </a:rPr>
              <a:t>Notice Trees </a:t>
            </a:r>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ea typeface="+mn-lt"/>
                <a:cs typeface="Times New Roman" panose="02020603050405020304" pitchFamily="18" charset="0"/>
              </a:rPr>
              <a:t>Waiting </a:t>
            </a:r>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ea typeface="+mn-lt"/>
                <a:cs typeface="Times New Roman" panose="02020603050405020304" pitchFamily="18" charset="0"/>
              </a:rPr>
              <a:t>Entering New Spaces/ Mindfulness of Doors</a:t>
            </a:r>
          </a:p>
          <a:p>
            <a:endParaRPr lang="en-US" sz="1200" dirty="0"/>
          </a:p>
          <a:p>
            <a:pPr marL="0" indent="0">
              <a:buNone/>
            </a:pPr>
            <a:endParaRPr lang="en-US" dirty="0"/>
          </a:p>
          <a:p>
            <a:endParaRPr lang="en-US" dirty="0"/>
          </a:p>
        </p:txBody>
      </p:sp>
      <p:sp>
        <p:nvSpPr>
          <p:cNvPr id="4" name="TextBox 3">
            <a:extLst>
              <a:ext uri="{FF2B5EF4-FFF2-40B4-BE49-F238E27FC236}">
                <a16:creationId xmlns:a16="http://schemas.microsoft.com/office/drawing/2014/main" id="{55B97CF8-A2AE-4062-93CF-FF0A65B03F5D}"/>
              </a:ext>
            </a:extLst>
          </p:cNvPr>
          <p:cNvSpPr txBox="1"/>
          <p:nvPr/>
        </p:nvSpPr>
        <p:spPr>
          <a:xfrm>
            <a:off x="5000081" y="2246361"/>
            <a:ext cx="5029197" cy="37825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10000"/>
              </a:lnSpc>
              <a:spcBef>
                <a:spcPts val="1000"/>
              </a:spcBef>
              <a:buFont typeface="Arial"/>
              <a:buChar char="•"/>
            </a:pPr>
            <a:r>
              <a:rPr lang="en-US" sz="2600" dirty="0">
                <a:latin typeface="Times New Roman" panose="02020603050405020304" pitchFamily="18" charset="0"/>
                <a:ea typeface="+mn-lt"/>
                <a:cs typeface="Times New Roman" panose="02020603050405020304" pitchFamily="18" charset="0"/>
              </a:rPr>
              <a:t>Defining and Defending </a:t>
            </a:r>
          </a:p>
          <a:p>
            <a:pPr marL="285750" indent="-285750">
              <a:lnSpc>
                <a:spcPct val="110000"/>
              </a:lnSpc>
              <a:spcBef>
                <a:spcPts val="1000"/>
              </a:spcBef>
              <a:buFont typeface="Arial"/>
              <a:buChar char="•"/>
            </a:pPr>
            <a:r>
              <a:rPr lang="en-US" sz="2600" dirty="0">
                <a:latin typeface="Times New Roman" panose="02020603050405020304" pitchFamily="18" charset="0"/>
                <a:ea typeface="+mn-lt"/>
                <a:cs typeface="Times New Roman" panose="02020603050405020304" pitchFamily="18" charset="0"/>
              </a:rPr>
              <a:t>Procrastination </a:t>
            </a:r>
          </a:p>
          <a:p>
            <a:pPr marL="285750" indent="-285750">
              <a:lnSpc>
                <a:spcPct val="110000"/>
              </a:lnSpc>
              <a:spcBef>
                <a:spcPts val="1000"/>
              </a:spcBef>
              <a:buFont typeface="Arial"/>
              <a:buChar char="•"/>
            </a:pPr>
            <a:r>
              <a:rPr lang="en-US" sz="2600" dirty="0">
                <a:latin typeface="Times New Roman" panose="02020603050405020304" pitchFamily="18" charset="0"/>
                <a:ea typeface="+mn-lt"/>
                <a:cs typeface="Times New Roman" panose="02020603050405020304" pitchFamily="18" charset="0"/>
              </a:rPr>
              <a:t>One Bite At A Time </a:t>
            </a:r>
          </a:p>
          <a:p>
            <a:pPr marL="285750" indent="-285750">
              <a:lnSpc>
                <a:spcPct val="110000"/>
              </a:lnSpc>
              <a:spcBef>
                <a:spcPts val="1000"/>
              </a:spcBef>
              <a:buFont typeface="Arial"/>
              <a:buChar char="•"/>
            </a:pPr>
            <a:r>
              <a:rPr lang="en-US" sz="2600" dirty="0">
                <a:latin typeface="Times New Roman" panose="02020603050405020304" pitchFamily="18" charset="0"/>
                <a:ea typeface="+mn-lt"/>
                <a:cs typeface="Times New Roman" panose="02020603050405020304" pitchFamily="18" charset="0"/>
              </a:rPr>
              <a:t>Media Fast </a:t>
            </a:r>
          </a:p>
          <a:p>
            <a:pPr marL="285750" indent="-285750">
              <a:lnSpc>
                <a:spcPct val="110000"/>
              </a:lnSpc>
              <a:spcBef>
                <a:spcPts val="1000"/>
              </a:spcBef>
              <a:buFont typeface="Arial"/>
              <a:buChar char="•"/>
            </a:pPr>
            <a:r>
              <a:rPr lang="en-US" sz="2600" dirty="0">
                <a:latin typeface="Times New Roman" panose="02020603050405020304" pitchFamily="18" charset="0"/>
                <a:ea typeface="+mn-lt"/>
                <a:cs typeface="Times New Roman" panose="02020603050405020304" pitchFamily="18" charset="0"/>
              </a:rPr>
              <a:t>Gratitude At The End of The Day</a:t>
            </a:r>
          </a:p>
          <a:p>
            <a:pPr marL="285750" indent="-285750">
              <a:lnSpc>
                <a:spcPct val="110000"/>
              </a:lnSpc>
              <a:spcBef>
                <a:spcPts val="1000"/>
              </a:spcBef>
              <a:buFont typeface="Arial,Sans-Serif"/>
              <a:buChar char="•"/>
            </a:pPr>
            <a:r>
              <a:rPr lang="en-US" sz="2600" dirty="0">
                <a:latin typeface="Times New Roman" panose="02020603050405020304" pitchFamily="18" charset="0"/>
                <a:ea typeface="+mn-lt"/>
                <a:cs typeface="Times New Roman" panose="02020603050405020304" pitchFamily="18" charset="0"/>
              </a:rPr>
              <a:t>Leave Things Better Than You Found Them  </a:t>
            </a:r>
            <a:endParaRPr lang="en-US" sz="2600" dirty="0">
              <a:latin typeface="Times New Roman" panose="02020603050405020304" pitchFamily="18" charset="0"/>
              <a:cs typeface="Times New Roman" panose="02020603050405020304" pitchFamily="18" charset="0"/>
            </a:endParaRPr>
          </a:p>
        </p:txBody>
      </p:sp>
      <p:pic>
        <p:nvPicPr>
          <p:cNvPr id="5" name="Picture 5" descr="A picture containing diagram&#10;&#10;Description automatically generated">
            <a:extLst>
              <a:ext uri="{FF2B5EF4-FFF2-40B4-BE49-F238E27FC236}">
                <a16:creationId xmlns:a16="http://schemas.microsoft.com/office/drawing/2014/main" id="{1E84D280-88B8-4B34-B241-9577DDAF7CDC}"/>
              </a:ext>
            </a:extLst>
          </p:cNvPr>
          <p:cNvPicPr>
            <a:picLocks noChangeAspect="1"/>
          </p:cNvPicPr>
          <p:nvPr/>
        </p:nvPicPr>
        <p:blipFill>
          <a:blip r:embed="rId2"/>
          <a:stretch>
            <a:fillRect/>
          </a:stretch>
        </p:blipFill>
        <p:spPr>
          <a:xfrm>
            <a:off x="9009997" y="362929"/>
            <a:ext cx="2647950" cy="4086225"/>
          </a:xfrm>
          <a:prstGeom prst="rect">
            <a:avLst/>
          </a:prstGeom>
          <a:ln>
            <a:solidFill>
              <a:schemeClr val="tx1"/>
            </a:solidFill>
          </a:ln>
        </p:spPr>
      </p:pic>
    </p:spTree>
    <p:extLst>
      <p:ext uri="{BB962C8B-B14F-4D97-AF65-F5344CB8AC3E}">
        <p14:creationId xmlns:p14="http://schemas.microsoft.com/office/powerpoint/2010/main" val="2444349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278D1E-AFCC-4C55-AF77-F54766A52C35}"/>
              </a:ext>
            </a:extLst>
          </p:cNvPr>
          <p:cNvSpPr>
            <a:spLocks noGrp="1"/>
          </p:cNvSpPr>
          <p:nvPr>
            <p:ph type="title"/>
          </p:nvPr>
        </p:nvSpPr>
        <p:spPr>
          <a:xfrm>
            <a:off x="640080" y="325369"/>
            <a:ext cx="4368602" cy="1956841"/>
          </a:xfrm>
        </p:spPr>
        <p:txBody>
          <a:bodyPr anchor="b">
            <a:normAutofit/>
          </a:bodyPr>
          <a:lstStyle/>
          <a:p>
            <a:pPr>
              <a:lnSpc>
                <a:spcPct val="90000"/>
              </a:lnSpc>
            </a:pPr>
            <a:r>
              <a:rPr lang="en-US" sz="6600"/>
              <a:t>Other group practices </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9CD5D"/>
          </a:solidFill>
          <a:ln w="38100" cap="rnd">
            <a:solidFill>
              <a:srgbClr val="C9CD5D"/>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4A440D8-466F-4B8D-8D9D-7082D1DF6593}"/>
              </a:ext>
            </a:extLst>
          </p:cNvPr>
          <p:cNvSpPr>
            <a:spLocks noGrp="1"/>
          </p:cNvSpPr>
          <p:nvPr>
            <p:ph idx="1"/>
          </p:nvPr>
        </p:nvSpPr>
        <p:spPr>
          <a:xfrm>
            <a:off x="640080" y="2872899"/>
            <a:ext cx="4368602" cy="3320668"/>
          </a:xfrm>
        </p:spPr>
        <p:txBody>
          <a:bodyPr vert="horz" lIns="91440" tIns="45720" rIns="91440" bIns="45720" rtlCol="0" anchor="t">
            <a:normAutofit/>
          </a:bodyPr>
          <a:lstStyle/>
          <a:p>
            <a:pPr>
              <a:lnSpc>
                <a:spcPct val="100000"/>
              </a:lnSpc>
            </a:pPr>
            <a:r>
              <a:rPr lang="en-US" sz="2000" dirty="0">
                <a:latin typeface="Times New Roman" panose="02020603050405020304" pitchFamily="18" charset="0"/>
                <a:cs typeface="Times New Roman" panose="02020603050405020304" pitchFamily="18" charset="0"/>
              </a:rPr>
              <a:t>Take What You Need Wall</a:t>
            </a:r>
          </a:p>
          <a:p>
            <a:pPr>
              <a:lnSpc>
                <a:spcPct val="100000"/>
              </a:lnSpc>
            </a:pPr>
            <a:r>
              <a:rPr lang="en-US" sz="2000" dirty="0">
                <a:latin typeface="Times New Roman" panose="02020603050405020304" pitchFamily="18" charset="0"/>
                <a:cs typeface="Times New Roman" panose="02020603050405020304" pitchFamily="18" charset="0"/>
              </a:rPr>
              <a:t>Wellness Wednesdays</a:t>
            </a:r>
          </a:p>
          <a:p>
            <a:pPr>
              <a:lnSpc>
                <a:spcPct val="100000"/>
              </a:lnSpc>
            </a:pPr>
            <a:r>
              <a:rPr lang="en-US" sz="2000" dirty="0">
                <a:latin typeface="Times New Roman" panose="02020603050405020304" pitchFamily="18" charset="0"/>
                <a:cs typeface="Times New Roman" panose="02020603050405020304" pitchFamily="18" charset="0"/>
              </a:rPr>
              <a:t>Gratitude Jars/Journals/Sharing</a:t>
            </a:r>
          </a:p>
          <a:p>
            <a:pPr>
              <a:lnSpc>
                <a:spcPct val="100000"/>
              </a:lnSpc>
            </a:pPr>
            <a:r>
              <a:rPr lang="en-US" sz="2000" dirty="0">
                <a:latin typeface="Times New Roman" panose="02020603050405020304" pitchFamily="18" charset="0"/>
                <a:cs typeface="Times New Roman" panose="02020603050405020304" pitchFamily="18" charset="0"/>
              </a:rPr>
              <a:t>Three Good Things (habit stacking)</a:t>
            </a:r>
          </a:p>
          <a:p>
            <a:pPr>
              <a:lnSpc>
                <a:spcPct val="100000"/>
              </a:lnSpc>
            </a:pPr>
            <a:r>
              <a:rPr lang="en-US" sz="2000" dirty="0">
                <a:latin typeface="Times New Roman" panose="02020603050405020304" pitchFamily="18" charset="0"/>
                <a:cs typeface="Times New Roman" panose="02020603050405020304" pitchFamily="18" charset="0"/>
              </a:rPr>
              <a:t>Coloring</a:t>
            </a:r>
          </a:p>
          <a:p>
            <a:pPr>
              <a:lnSpc>
                <a:spcPct val="100000"/>
              </a:lnSpc>
            </a:pPr>
            <a:r>
              <a:rPr lang="en-US" sz="2000" dirty="0">
                <a:latin typeface="Times New Roman" panose="02020603050405020304" pitchFamily="18" charset="0"/>
                <a:cs typeface="Times New Roman" panose="02020603050405020304" pitchFamily="18" charset="0"/>
              </a:rPr>
              <a:t>Referrals for Students – Clubs, Events</a:t>
            </a:r>
          </a:p>
        </p:txBody>
      </p:sp>
      <p:pic>
        <p:nvPicPr>
          <p:cNvPr id="4" name="Picture 4" descr="Four Javan tree frogs sitting on a twig">
            <a:extLst>
              <a:ext uri="{FF2B5EF4-FFF2-40B4-BE49-F238E27FC236}">
                <a16:creationId xmlns:a16="http://schemas.microsoft.com/office/drawing/2014/main" id="{8720842E-8D51-464E-9860-9071A0799DA2}"/>
              </a:ext>
            </a:extLst>
          </p:cNvPr>
          <p:cNvPicPr>
            <a:picLocks noChangeAspect="1"/>
          </p:cNvPicPr>
          <p:nvPr/>
        </p:nvPicPr>
        <p:blipFill rotWithShape="1">
          <a:blip r:embed="rId2"/>
          <a:srcRect l="19031" r="1401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11080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F5584-DFD2-4456-9575-4481ED31B811}"/>
              </a:ext>
            </a:extLst>
          </p:cNvPr>
          <p:cNvSpPr>
            <a:spLocks noGrp="1"/>
          </p:cNvSpPr>
          <p:nvPr>
            <p:ph type="title"/>
          </p:nvPr>
        </p:nvSpPr>
        <p:spPr/>
        <p:txBody>
          <a:bodyPr/>
          <a:lstStyle/>
          <a:p>
            <a:r>
              <a:rPr lang="en-US"/>
              <a:t>Resources to explore - Apps</a:t>
            </a:r>
          </a:p>
        </p:txBody>
      </p:sp>
      <p:sp>
        <p:nvSpPr>
          <p:cNvPr id="3" name="Content Placeholder 2">
            <a:extLst>
              <a:ext uri="{FF2B5EF4-FFF2-40B4-BE49-F238E27FC236}">
                <a16:creationId xmlns:a16="http://schemas.microsoft.com/office/drawing/2014/main" id="{5BE92206-B1A7-4EA1-8AA2-A35354937F68}"/>
              </a:ext>
            </a:extLst>
          </p:cNvPr>
          <p:cNvSpPr>
            <a:spLocks noGrp="1"/>
          </p:cNvSpPr>
          <p:nvPr>
            <p:ph idx="1"/>
          </p:nvPr>
        </p:nvSpPr>
        <p:spPr/>
        <p:txBody>
          <a:bodyPr vert="horz" lIns="91440" tIns="45720" rIns="91440" bIns="45720" rtlCol="0" anchor="t">
            <a:normAutofit/>
          </a:bodyPr>
          <a:lstStyle/>
          <a:p>
            <a:endParaRPr lang="en-US" dirty="0"/>
          </a:p>
          <a:p>
            <a:endParaRPr lang="en-US" dirty="0"/>
          </a:p>
        </p:txBody>
      </p:sp>
      <p:sp>
        <p:nvSpPr>
          <p:cNvPr id="4" name="TextBox 3">
            <a:extLst>
              <a:ext uri="{FF2B5EF4-FFF2-40B4-BE49-F238E27FC236}">
                <a16:creationId xmlns:a16="http://schemas.microsoft.com/office/drawing/2014/main" id="{C8E7F6F8-C18C-4D4D-A8AD-FDC602710521}"/>
              </a:ext>
            </a:extLst>
          </p:cNvPr>
          <p:cNvSpPr txBox="1"/>
          <p:nvPr/>
        </p:nvSpPr>
        <p:spPr>
          <a:xfrm>
            <a:off x="841332" y="1771722"/>
            <a:ext cx="8651307" cy="464229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342900" indent="-342900">
              <a:buFont typeface="Arial"/>
              <a:buChar char="•"/>
            </a:pPr>
            <a:endParaRPr lang="en-US" sz="3200" b="1" dirty="0"/>
          </a:p>
          <a:p>
            <a:pPr marL="342900" indent="-342900">
              <a:lnSpc>
                <a:spcPct val="150000"/>
              </a:lnSpc>
              <a:spcBef>
                <a:spcPts val="100"/>
              </a:spcBef>
              <a:spcAft>
                <a:spcPts val="100"/>
              </a:spcAft>
              <a:buFont typeface="Arial"/>
              <a:buChar char="•"/>
            </a:pPr>
            <a:r>
              <a:rPr lang="en-US" sz="2000" dirty="0">
                <a:latin typeface="Times New Roman" panose="02020603050405020304" pitchFamily="18" charset="0"/>
                <a:ea typeface="+mn-lt"/>
                <a:cs typeface="Times New Roman" panose="02020603050405020304" pitchFamily="18" charset="0"/>
              </a:rPr>
              <a:t>Aura </a:t>
            </a:r>
            <a:r>
              <a:rPr lang="en-US" sz="2000" dirty="0">
                <a:latin typeface="Times New Roman" panose="02020603050405020304" pitchFamily="18" charset="0"/>
                <a:ea typeface="+mn-lt"/>
                <a:cs typeface="Times New Roman" panose="02020603050405020304" pitchFamily="18" charset="0"/>
                <a:hlinkClick r:id="rId2"/>
              </a:rPr>
              <a:t>https://www.aurahealth.io/</a:t>
            </a:r>
            <a:endParaRPr lang="en-US" sz="2000" dirty="0">
              <a:latin typeface="Times New Roman" panose="02020603050405020304" pitchFamily="18" charset="0"/>
              <a:cs typeface="Times New Roman" panose="02020603050405020304" pitchFamily="18" charset="0"/>
            </a:endParaRPr>
          </a:p>
          <a:p>
            <a:pPr marL="342900" indent="-342900">
              <a:lnSpc>
                <a:spcPct val="150000"/>
              </a:lnSpc>
              <a:spcBef>
                <a:spcPts val="100"/>
              </a:spcBef>
              <a:spcAft>
                <a:spcPts val="100"/>
              </a:spcAft>
              <a:buFont typeface="Arial"/>
              <a:buChar char="•"/>
            </a:pPr>
            <a:r>
              <a:rPr lang="en-US" sz="2000" dirty="0">
                <a:latin typeface="Times New Roman" panose="02020603050405020304" pitchFamily="18" charset="0"/>
                <a:ea typeface="+mn-lt"/>
                <a:cs typeface="Times New Roman" panose="02020603050405020304" pitchFamily="18" charset="0"/>
              </a:rPr>
              <a:t>Headspace </a:t>
            </a:r>
            <a:r>
              <a:rPr lang="en-US" sz="2000" dirty="0">
                <a:latin typeface="Times New Roman" panose="02020603050405020304" pitchFamily="18" charset="0"/>
                <a:ea typeface="+mn-lt"/>
                <a:cs typeface="Times New Roman" panose="02020603050405020304" pitchFamily="18" charset="0"/>
                <a:hlinkClick r:id="rId3"/>
              </a:rPr>
              <a:t>https://www.headspace.com/</a:t>
            </a:r>
            <a:endParaRPr lang="en-US" sz="2000" dirty="0">
              <a:latin typeface="Times New Roman" panose="02020603050405020304" pitchFamily="18" charset="0"/>
              <a:cs typeface="Times New Roman" panose="02020603050405020304" pitchFamily="18" charset="0"/>
            </a:endParaRPr>
          </a:p>
          <a:p>
            <a:pPr marL="342900" indent="-342900">
              <a:lnSpc>
                <a:spcPct val="150000"/>
              </a:lnSpc>
              <a:spcBef>
                <a:spcPts val="100"/>
              </a:spcBef>
              <a:spcAft>
                <a:spcPts val="100"/>
              </a:spcAft>
              <a:buFont typeface="Arial"/>
              <a:buChar char="•"/>
            </a:pPr>
            <a:r>
              <a:rPr lang="en-US" sz="2000" dirty="0">
                <a:latin typeface="Times New Roman" panose="02020603050405020304" pitchFamily="18" charset="0"/>
                <a:cs typeface="Times New Roman" panose="02020603050405020304" pitchFamily="18" charset="0"/>
              </a:rPr>
              <a:t>Healthy Minds </a:t>
            </a:r>
            <a:r>
              <a:rPr lang="en-US" sz="2000" dirty="0">
                <a:latin typeface="Times New Roman" panose="02020603050405020304" pitchFamily="18" charset="0"/>
                <a:ea typeface="+mn-lt"/>
                <a:cs typeface="Times New Roman" panose="02020603050405020304" pitchFamily="18" charset="0"/>
                <a:hlinkClick r:id="rId4"/>
              </a:rPr>
              <a:t>https://hminnovations.org/meditation-app</a:t>
            </a:r>
            <a:endParaRPr lang="en-US" sz="2000" dirty="0">
              <a:latin typeface="Times New Roman" panose="02020603050405020304" pitchFamily="18" charset="0"/>
              <a:cs typeface="Times New Roman" panose="02020603050405020304" pitchFamily="18" charset="0"/>
            </a:endParaRPr>
          </a:p>
          <a:p>
            <a:pPr marL="342900" indent="-342900">
              <a:lnSpc>
                <a:spcPct val="150000"/>
              </a:lnSpc>
              <a:spcBef>
                <a:spcPts val="100"/>
              </a:spcBef>
              <a:spcAft>
                <a:spcPts val="100"/>
              </a:spcAft>
              <a:buFont typeface="Arial"/>
              <a:buChar char="•"/>
            </a:pPr>
            <a:r>
              <a:rPr lang="en-US" sz="2000" dirty="0">
                <a:latin typeface="Times New Roman" panose="02020603050405020304" pitchFamily="18" charset="0"/>
                <a:ea typeface="+mn-lt"/>
                <a:cs typeface="Times New Roman" panose="02020603050405020304" pitchFamily="18" charset="0"/>
              </a:rPr>
              <a:t>Insight Timer </a:t>
            </a:r>
            <a:r>
              <a:rPr lang="en-US" sz="2000" dirty="0">
                <a:latin typeface="Times New Roman" panose="02020603050405020304" pitchFamily="18" charset="0"/>
                <a:ea typeface="+mn-lt"/>
                <a:cs typeface="Times New Roman" panose="02020603050405020304" pitchFamily="18" charset="0"/>
                <a:hlinkClick r:id="rId5"/>
              </a:rPr>
              <a:t>https://insighttimer.com/</a:t>
            </a:r>
            <a:endParaRPr lang="en-US" sz="2000" dirty="0">
              <a:latin typeface="Times New Roman" panose="02020603050405020304" pitchFamily="18" charset="0"/>
              <a:ea typeface="+mn-lt"/>
              <a:cs typeface="Times New Roman" panose="02020603050405020304" pitchFamily="18" charset="0"/>
            </a:endParaRPr>
          </a:p>
          <a:p>
            <a:pPr marL="342900" indent="-342900">
              <a:lnSpc>
                <a:spcPct val="150000"/>
              </a:lnSpc>
              <a:spcBef>
                <a:spcPts val="100"/>
              </a:spcBef>
              <a:spcAft>
                <a:spcPts val="100"/>
              </a:spcAft>
              <a:buFont typeface="Arial"/>
              <a:buChar char="•"/>
            </a:pPr>
            <a:r>
              <a:rPr lang="en-US" sz="2000" dirty="0">
                <a:latin typeface="Times New Roman" panose="02020603050405020304" pitchFamily="18" charset="0"/>
                <a:ea typeface="+mn-lt"/>
                <a:cs typeface="Times New Roman" panose="02020603050405020304" pitchFamily="18" charset="0"/>
              </a:rPr>
              <a:t>Spotify </a:t>
            </a:r>
            <a:r>
              <a:rPr lang="en-US" sz="2000" dirty="0">
                <a:latin typeface="Times New Roman" panose="02020603050405020304" pitchFamily="18" charset="0"/>
                <a:ea typeface="+mn-lt"/>
                <a:cs typeface="Times New Roman" panose="02020603050405020304" pitchFamily="18" charset="0"/>
                <a:hlinkClick r:id="rId6"/>
              </a:rPr>
              <a:t>https://www.spotify.com/us/</a:t>
            </a:r>
            <a:r>
              <a:rPr lang="en-US" sz="2000" dirty="0">
                <a:latin typeface="Times New Roman" panose="02020603050405020304" pitchFamily="18" charset="0"/>
                <a:ea typeface="+mn-lt"/>
                <a:cs typeface="Times New Roman" panose="02020603050405020304" pitchFamily="18" charset="0"/>
              </a:rPr>
              <a:t> </a:t>
            </a:r>
          </a:p>
          <a:p>
            <a:pPr marL="342900" indent="-342900">
              <a:lnSpc>
                <a:spcPct val="150000"/>
              </a:lnSpc>
              <a:spcBef>
                <a:spcPts val="100"/>
              </a:spcBef>
              <a:spcAft>
                <a:spcPts val="100"/>
              </a:spcAft>
              <a:buFont typeface="Arial"/>
              <a:buChar char="•"/>
            </a:pPr>
            <a:r>
              <a:rPr lang="en-US" sz="2000" dirty="0">
                <a:latin typeface="Times New Roman" panose="02020603050405020304" pitchFamily="18" charset="0"/>
                <a:ea typeface="+mn-lt"/>
                <a:cs typeface="Times New Roman" panose="02020603050405020304" pitchFamily="18" charset="0"/>
              </a:rPr>
              <a:t>Stop, Breathe &amp; Think </a:t>
            </a:r>
            <a:r>
              <a:rPr lang="en-US" sz="2000" dirty="0">
                <a:latin typeface="Times New Roman" panose="02020603050405020304" pitchFamily="18" charset="0"/>
                <a:ea typeface="+mn-lt"/>
                <a:cs typeface="Times New Roman" panose="02020603050405020304" pitchFamily="18" charset="0"/>
                <a:hlinkClick r:id="rId7"/>
              </a:rPr>
              <a:t>http://www.stopbreathethink.org/</a:t>
            </a:r>
            <a:endParaRPr lang="en-US" sz="2000" dirty="0">
              <a:latin typeface="Times New Roman" panose="02020603050405020304" pitchFamily="18" charset="0"/>
              <a:cs typeface="Times New Roman" panose="02020603050405020304" pitchFamily="18" charset="0"/>
            </a:endParaRPr>
          </a:p>
          <a:p>
            <a:pPr marL="342900" indent="-342900">
              <a:lnSpc>
                <a:spcPct val="150000"/>
              </a:lnSpc>
              <a:spcBef>
                <a:spcPts val="100"/>
              </a:spcBef>
              <a:spcAft>
                <a:spcPts val="100"/>
              </a:spcAft>
              <a:buFont typeface="Arial"/>
              <a:buChar char="•"/>
            </a:pPr>
            <a:r>
              <a:rPr lang="en-US" sz="2000" dirty="0">
                <a:latin typeface="Times New Roman" panose="02020603050405020304" pitchFamily="18" charset="0"/>
                <a:ea typeface="+mn-lt"/>
                <a:cs typeface="Times New Roman" panose="02020603050405020304" pitchFamily="18" charset="0"/>
              </a:rPr>
              <a:t>Penn State Mindfulness in Higher Education Yammer group</a:t>
            </a:r>
            <a:endParaRPr lang="en-US" sz="2000" dirty="0">
              <a:latin typeface="Times New Roman" panose="02020603050405020304" pitchFamily="18" charset="0"/>
              <a:cs typeface="Times New Roman" panose="02020603050405020304" pitchFamily="18" charset="0"/>
            </a:endParaRPr>
          </a:p>
          <a:p>
            <a:endParaRPr lang="en-US" sz="2400" dirty="0"/>
          </a:p>
          <a:p>
            <a:endParaRPr lang="en-US" dirty="0"/>
          </a:p>
        </p:txBody>
      </p:sp>
      <p:pic>
        <p:nvPicPr>
          <p:cNvPr id="6" name="Picture 5">
            <a:extLst>
              <a:ext uri="{FF2B5EF4-FFF2-40B4-BE49-F238E27FC236}">
                <a16:creationId xmlns:a16="http://schemas.microsoft.com/office/drawing/2014/main" id="{2B168EAA-3F59-4A8B-A0F0-4D23E432C715}"/>
              </a:ext>
            </a:extLst>
          </p:cNvPr>
          <p:cNvPicPr>
            <a:picLocks noChangeAspect="1"/>
          </p:cNvPicPr>
          <p:nvPr/>
        </p:nvPicPr>
        <p:blipFill>
          <a:blip r:embed="rId8"/>
          <a:stretch>
            <a:fillRect/>
          </a:stretch>
        </p:blipFill>
        <p:spPr>
          <a:xfrm>
            <a:off x="9056318" y="207020"/>
            <a:ext cx="2743200" cy="2164233"/>
          </a:xfrm>
          <a:prstGeom prst="rect">
            <a:avLst/>
          </a:prstGeom>
        </p:spPr>
      </p:pic>
    </p:spTree>
    <p:extLst>
      <p:ext uri="{BB962C8B-B14F-4D97-AF65-F5344CB8AC3E}">
        <p14:creationId xmlns:p14="http://schemas.microsoft.com/office/powerpoint/2010/main" val="3292367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F5584-DFD2-4456-9575-4481ED31B811}"/>
              </a:ext>
            </a:extLst>
          </p:cNvPr>
          <p:cNvSpPr>
            <a:spLocks noGrp="1"/>
          </p:cNvSpPr>
          <p:nvPr>
            <p:ph type="title"/>
          </p:nvPr>
        </p:nvSpPr>
        <p:spPr/>
        <p:txBody>
          <a:bodyPr/>
          <a:lstStyle/>
          <a:p>
            <a:r>
              <a:rPr lang="en-US"/>
              <a:t>Resources to explore - Books</a:t>
            </a:r>
          </a:p>
        </p:txBody>
      </p:sp>
      <p:sp>
        <p:nvSpPr>
          <p:cNvPr id="3" name="Content Placeholder 2">
            <a:extLst>
              <a:ext uri="{FF2B5EF4-FFF2-40B4-BE49-F238E27FC236}">
                <a16:creationId xmlns:a16="http://schemas.microsoft.com/office/drawing/2014/main" id="{5BE92206-B1A7-4EA1-8AA2-A35354937F68}"/>
              </a:ext>
            </a:extLst>
          </p:cNvPr>
          <p:cNvSpPr>
            <a:spLocks noGrp="1"/>
          </p:cNvSpPr>
          <p:nvPr>
            <p:ph idx="1"/>
          </p:nvPr>
        </p:nvSpPr>
        <p:spPr/>
        <p:txBody>
          <a:bodyPr vert="horz" lIns="91440" tIns="45720" rIns="91440" bIns="45720" rtlCol="0" anchor="t">
            <a:normAutofit/>
          </a:bodyPr>
          <a:lstStyle/>
          <a:p>
            <a:endParaRPr lang="en-US" dirty="0"/>
          </a:p>
          <a:p>
            <a:endParaRPr lang="en-US" dirty="0"/>
          </a:p>
        </p:txBody>
      </p:sp>
      <p:sp>
        <p:nvSpPr>
          <p:cNvPr id="4" name="TextBox 3">
            <a:extLst>
              <a:ext uri="{FF2B5EF4-FFF2-40B4-BE49-F238E27FC236}">
                <a16:creationId xmlns:a16="http://schemas.microsoft.com/office/drawing/2014/main" id="{7B71544B-0169-44D3-94BA-35F1C74FBF4F}"/>
              </a:ext>
            </a:extLst>
          </p:cNvPr>
          <p:cNvSpPr txBox="1"/>
          <p:nvPr/>
        </p:nvSpPr>
        <p:spPr>
          <a:xfrm>
            <a:off x="121087" y="1926921"/>
            <a:ext cx="11939388" cy="38959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00"/>
              </a:spcBef>
              <a:spcAft>
                <a:spcPts val="100"/>
              </a:spcAft>
              <a:buFont typeface="Arial"/>
              <a:buChar char="•"/>
            </a:pPr>
            <a:r>
              <a:rPr lang="en-US" sz="2000" dirty="0" err="1">
                <a:latin typeface="Times New Roman" panose="02020603050405020304" pitchFamily="18" charset="0"/>
                <a:ea typeface="+mn-lt"/>
                <a:cs typeface="Times New Roman" panose="02020603050405020304" pitchFamily="18" charset="0"/>
              </a:rPr>
              <a:t>Chozen</a:t>
            </a:r>
            <a:r>
              <a:rPr lang="en-US" sz="2000" dirty="0">
                <a:latin typeface="Times New Roman" panose="02020603050405020304" pitchFamily="18" charset="0"/>
                <a:ea typeface="+mn-lt"/>
                <a:cs typeface="Times New Roman" panose="02020603050405020304" pitchFamily="18" charset="0"/>
              </a:rPr>
              <a:t>-Bays, J. (2011). </a:t>
            </a:r>
            <a:r>
              <a:rPr lang="en-US" sz="2000" i="1" dirty="0">
                <a:latin typeface="Times New Roman" panose="02020603050405020304" pitchFamily="18" charset="0"/>
                <a:ea typeface="+mn-lt"/>
                <a:cs typeface="Times New Roman" panose="02020603050405020304" pitchFamily="18" charset="0"/>
              </a:rPr>
              <a:t>How to train a wild elephant and other </a:t>
            </a:r>
            <a:r>
              <a:rPr lang="en-US" sz="2000" i="1" dirty="0" err="1">
                <a:latin typeface="Times New Roman" panose="02020603050405020304" pitchFamily="18" charset="0"/>
                <a:ea typeface="+mn-lt"/>
                <a:cs typeface="Times New Roman" panose="02020603050405020304" pitchFamily="18" charset="0"/>
              </a:rPr>
              <a:t>advsentures</a:t>
            </a:r>
            <a:r>
              <a:rPr lang="en-US" sz="2000" i="1" dirty="0">
                <a:latin typeface="Times New Roman" panose="02020603050405020304" pitchFamily="18" charset="0"/>
                <a:ea typeface="+mn-lt"/>
                <a:cs typeface="Times New Roman" panose="02020603050405020304" pitchFamily="18" charset="0"/>
              </a:rPr>
              <a:t> in mindfulness. Boston, MA. </a:t>
            </a:r>
            <a:r>
              <a:rPr lang="en-US" sz="2000" i="1" dirty="0" err="1">
                <a:latin typeface="Times New Roman" panose="02020603050405020304" pitchFamily="18" charset="0"/>
                <a:ea typeface="+mn-lt"/>
                <a:cs typeface="Times New Roman" panose="02020603050405020304" pitchFamily="18" charset="0"/>
              </a:rPr>
              <a:t>Shambahla</a:t>
            </a:r>
            <a:r>
              <a:rPr lang="en-US" sz="2000" i="1" dirty="0">
                <a:latin typeface="Times New Roman" panose="02020603050405020304" pitchFamily="18" charset="0"/>
                <a:ea typeface="+mn-lt"/>
                <a:cs typeface="Times New Roman" panose="02020603050405020304" pitchFamily="18" charset="0"/>
              </a:rPr>
              <a:t> Publications, Inc. </a:t>
            </a:r>
            <a:endParaRPr lang="en-US" sz="2000" dirty="0">
              <a:latin typeface="Times New Roman" panose="02020603050405020304" pitchFamily="18" charset="0"/>
              <a:ea typeface="+mn-lt"/>
              <a:cs typeface="Times New Roman" panose="02020603050405020304" pitchFamily="18" charset="0"/>
            </a:endParaRPr>
          </a:p>
          <a:p>
            <a:pPr marL="285750" indent="-285750">
              <a:spcBef>
                <a:spcPts val="100"/>
              </a:spcBef>
              <a:spcAft>
                <a:spcPts val="100"/>
              </a:spcAft>
              <a:buFont typeface="Arial"/>
              <a:buChar char="•"/>
            </a:pPr>
            <a:r>
              <a:rPr lang="en-US" sz="2000" dirty="0" err="1">
                <a:latin typeface="Times New Roman" panose="02020603050405020304" pitchFamily="18" charset="0"/>
                <a:ea typeface="+mn-lt"/>
                <a:cs typeface="Times New Roman" panose="02020603050405020304" pitchFamily="18" charset="0"/>
              </a:rPr>
              <a:t>Gunaratana</a:t>
            </a:r>
            <a:r>
              <a:rPr lang="en-US" sz="2000" dirty="0">
                <a:latin typeface="Times New Roman" panose="02020603050405020304" pitchFamily="18" charset="0"/>
                <a:ea typeface="+mn-lt"/>
                <a:cs typeface="Times New Roman" panose="02020603050405020304" pitchFamily="18" charset="0"/>
              </a:rPr>
              <a:t>, B. (2011). </a:t>
            </a:r>
            <a:r>
              <a:rPr lang="en-US" sz="2000" i="1" dirty="0">
                <a:latin typeface="Times New Roman" panose="02020603050405020304" pitchFamily="18" charset="0"/>
                <a:ea typeface="+mn-lt"/>
                <a:cs typeface="Times New Roman" panose="02020603050405020304" pitchFamily="18" charset="0"/>
              </a:rPr>
              <a:t>Mindfulness in plain </a:t>
            </a:r>
            <a:r>
              <a:rPr lang="en-US" sz="2000" i="1" dirty="0" err="1">
                <a:latin typeface="Times New Roman" panose="02020603050405020304" pitchFamily="18" charset="0"/>
                <a:ea typeface="+mn-lt"/>
                <a:cs typeface="Times New Roman" panose="02020603050405020304" pitchFamily="18" charset="0"/>
              </a:rPr>
              <a:t>english</a:t>
            </a:r>
            <a:r>
              <a:rPr lang="en-US" sz="2000" i="1" dirty="0">
                <a:latin typeface="Times New Roman" panose="02020603050405020304" pitchFamily="18" charset="0"/>
                <a:ea typeface="+mn-lt"/>
                <a:cs typeface="Times New Roman" panose="02020603050405020304" pitchFamily="18" charset="0"/>
              </a:rPr>
              <a:t>.</a:t>
            </a:r>
            <a:r>
              <a:rPr lang="en-US" sz="2000" dirty="0">
                <a:latin typeface="Times New Roman" panose="02020603050405020304" pitchFamily="18" charset="0"/>
                <a:ea typeface="+mn-lt"/>
                <a:cs typeface="Times New Roman" panose="02020603050405020304" pitchFamily="18" charset="0"/>
              </a:rPr>
              <a:t> Somerville, MA. Wisdom Publications.</a:t>
            </a:r>
            <a:endParaRPr lang="en-US" sz="2000" dirty="0">
              <a:latin typeface="Times New Roman" panose="02020603050405020304" pitchFamily="18" charset="0"/>
              <a:cs typeface="Times New Roman" panose="02020603050405020304" pitchFamily="18" charset="0"/>
            </a:endParaRPr>
          </a:p>
          <a:p>
            <a:pPr marL="285750" indent="-285750">
              <a:spcBef>
                <a:spcPts val="100"/>
              </a:spcBef>
              <a:spcAft>
                <a:spcPts val="100"/>
              </a:spcAft>
              <a:buFont typeface="Arial"/>
              <a:buChar char="•"/>
            </a:pPr>
            <a:r>
              <a:rPr lang="en-US" sz="2000" dirty="0">
                <a:latin typeface="Times New Roman" panose="02020603050405020304" pitchFamily="18" charset="0"/>
                <a:ea typeface="+mn-lt"/>
                <a:cs typeface="Times New Roman" panose="02020603050405020304" pitchFamily="18" charset="0"/>
              </a:rPr>
              <a:t>Kabat-Zin, J. (2005). </a:t>
            </a:r>
            <a:r>
              <a:rPr lang="en-US" sz="2000" i="1" dirty="0">
                <a:latin typeface="Times New Roman" panose="02020603050405020304" pitchFamily="18" charset="0"/>
                <a:ea typeface="+mn-lt"/>
                <a:cs typeface="Times New Roman" panose="02020603050405020304" pitchFamily="18" charset="0"/>
              </a:rPr>
              <a:t>Wherever you go, there you are: mindfulness in everyday life 10</a:t>
            </a:r>
            <a:r>
              <a:rPr lang="en-US" sz="2000" i="1" baseline="30000" dirty="0">
                <a:latin typeface="Times New Roman" panose="02020603050405020304" pitchFamily="18" charset="0"/>
                <a:ea typeface="+mn-lt"/>
                <a:cs typeface="Times New Roman" panose="02020603050405020304" pitchFamily="18" charset="0"/>
              </a:rPr>
              <a:t>th</a:t>
            </a:r>
            <a:r>
              <a:rPr lang="en-US" sz="2000" i="1" dirty="0">
                <a:latin typeface="Times New Roman" panose="02020603050405020304" pitchFamily="18" charset="0"/>
                <a:ea typeface="+mn-lt"/>
                <a:cs typeface="Times New Roman" panose="02020603050405020304" pitchFamily="18" charset="0"/>
              </a:rPr>
              <a:t> anniversary ed. </a:t>
            </a:r>
            <a:r>
              <a:rPr lang="en-US" sz="2000" dirty="0">
                <a:latin typeface="Times New Roman" panose="02020603050405020304" pitchFamily="18" charset="0"/>
                <a:ea typeface="+mn-lt"/>
                <a:cs typeface="Times New Roman" panose="02020603050405020304" pitchFamily="18" charset="0"/>
              </a:rPr>
              <a:t>New York, NY. Hyperion. </a:t>
            </a:r>
            <a:endParaRPr lang="en-US" sz="2000" dirty="0">
              <a:latin typeface="Times New Roman" panose="02020603050405020304" pitchFamily="18" charset="0"/>
              <a:cs typeface="Times New Roman" panose="02020603050405020304" pitchFamily="18" charset="0"/>
            </a:endParaRPr>
          </a:p>
          <a:p>
            <a:pPr marL="285750" indent="-285750">
              <a:spcBef>
                <a:spcPts val="100"/>
              </a:spcBef>
              <a:spcAft>
                <a:spcPts val="100"/>
              </a:spcAft>
              <a:buFont typeface="Arial"/>
              <a:buChar char="•"/>
            </a:pPr>
            <a:r>
              <a:rPr lang="en-US" sz="2000" dirty="0">
                <a:latin typeface="Times New Roman" panose="02020603050405020304" pitchFamily="18" charset="0"/>
                <a:ea typeface="+mn-lt"/>
                <a:cs typeface="Times New Roman" panose="02020603050405020304" pitchFamily="18" charset="0"/>
              </a:rPr>
              <a:t>Lesser, Marc, Siegel MD, Daniel J.. (2019). </a:t>
            </a:r>
            <a:r>
              <a:rPr lang="en-US" sz="2000" i="1" dirty="0">
                <a:latin typeface="Times New Roman" panose="02020603050405020304" pitchFamily="18" charset="0"/>
                <a:ea typeface="+mn-lt"/>
                <a:cs typeface="Times New Roman" panose="02020603050405020304" pitchFamily="18" charset="0"/>
              </a:rPr>
              <a:t>Seven practices of a Mindful leader: Lessons from Google and a </a:t>
            </a:r>
            <a:r>
              <a:rPr lang="en-US" sz="2000" i="1" dirty="0" err="1">
                <a:latin typeface="Times New Roman" panose="02020603050405020304" pitchFamily="18" charset="0"/>
                <a:ea typeface="+mn-lt"/>
                <a:cs typeface="Times New Roman" panose="02020603050405020304" pitchFamily="18" charset="0"/>
              </a:rPr>
              <a:t>zen</a:t>
            </a:r>
            <a:r>
              <a:rPr lang="en-US" sz="2000" i="1" dirty="0">
                <a:latin typeface="Times New Roman" panose="02020603050405020304" pitchFamily="18" charset="0"/>
                <a:ea typeface="+mn-lt"/>
                <a:cs typeface="Times New Roman" panose="02020603050405020304" pitchFamily="18" charset="0"/>
              </a:rPr>
              <a:t> monastery kitchen</a:t>
            </a:r>
            <a:r>
              <a:rPr lang="en-US" sz="2000" dirty="0">
                <a:latin typeface="Times New Roman" panose="02020603050405020304" pitchFamily="18" charset="0"/>
                <a:ea typeface="+mn-lt"/>
                <a:cs typeface="Times New Roman" panose="02020603050405020304" pitchFamily="18" charset="0"/>
              </a:rPr>
              <a:t>. New York, NY. New World Library.</a:t>
            </a:r>
          </a:p>
          <a:p>
            <a:pPr marL="285750" indent="-285750">
              <a:spcBef>
                <a:spcPts val="100"/>
              </a:spcBef>
              <a:spcAft>
                <a:spcPts val="100"/>
              </a:spcAft>
              <a:buFont typeface="Arial"/>
              <a:buChar char="•"/>
            </a:pPr>
            <a:r>
              <a:rPr lang="en-US" sz="2000" dirty="0">
                <a:latin typeface="Times New Roman" panose="02020603050405020304" pitchFamily="18" charset="0"/>
                <a:ea typeface="+mn-lt"/>
                <a:cs typeface="Times New Roman" panose="02020603050405020304" pitchFamily="18" charset="0"/>
              </a:rPr>
              <a:t>Teasdale, J., Williams, J., and </a:t>
            </a:r>
            <a:r>
              <a:rPr lang="en-US" sz="2000" dirty="0" err="1">
                <a:latin typeface="Times New Roman" panose="02020603050405020304" pitchFamily="18" charset="0"/>
                <a:ea typeface="+mn-lt"/>
                <a:cs typeface="Times New Roman" panose="02020603050405020304" pitchFamily="18" charset="0"/>
              </a:rPr>
              <a:t>Segel</a:t>
            </a:r>
            <a:r>
              <a:rPr lang="en-US" sz="2000" dirty="0">
                <a:latin typeface="Times New Roman" panose="02020603050405020304" pitchFamily="18" charset="0"/>
                <a:ea typeface="+mn-lt"/>
                <a:cs typeface="Times New Roman" panose="02020603050405020304" pitchFamily="18" charset="0"/>
              </a:rPr>
              <a:t>, Z. (2014) </a:t>
            </a:r>
            <a:r>
              <a:rPr lang="en-US" sz="2000" i="1" dirty="0">
                <a:latin typeface="Times New Roman" panose="02020603050405020304" pitchFamily="18" charset="0"/>
                <a:ea typeface="+mn-lt"/>
                <a:cs typeface="Times New Roman" panose="02020603050405020304" pitchFamily="18" charset="0"/>
              </a:rPr>
              <a:t>The Mindful Way Workbook: An 8-Week Program to Free Yourself from Depression and Emotional Distress. </a:t>
            </a:r>
            <a:r>
              <a:rPr lang="en-US" sz="2000" dirty="0">
                <a:latin typeface="Times New Roman" panose="02020603050405020304" pitchFamily="18" charset="0"/>
                <a:ea typeface="+mn-lt"/>
                <a:cs typeface="Times New Roman" panose="02020603050405020304" pitchFamily="18" charset="0"/>
              </a:rPr>
              <a:t>New York, NY. The Guilford Press. </a:t>
            </a:r>
            <a:endParaRPr lang="en-US" sz="2000" dirty="0">
              <a:latin typeface="Times New Roman" panose="02020603050405020304" pitchFamily="18" charset="0"/>
              <a:cs typeface="Times New Roman" panose="02020603050405020304" pitchFamily="18" charset="0"/>
            </a:endParaRPr>
          </a:p>
          <a:p>
            <a:pPr marL="285750" indent="-285750">
              <a:spcBef>
                <a:spcPts val="100"/>
              </a:spcBef>
              <a:spcAft>
                <a:spcPts val="100"/>
              </a:spcAft>
              <a:buFont typeface="Arial"/>
              <a:buChar char="•"/>
            </a:pPr>
            <a:r>
              <a:rPr lang="en-US" sz="2000" dirty="0" err="1">
                <a:latin typeface="Times New Roman" panose="02020603050405020304" pitchFamily="18" charset="0"/>
                <a:ea typeface="+mn-lt"/>
                <a:cs typeface="Times New Roman" panose="02020603050405020304" pitchFamily="18" charset="0"/>
              </a:rPr>
              <a:t>Verhaeghen</a:t>
            </a:r>
            <a:r>
              <a:rPr lang="en-US" sz="2000" dirty="0">
                <a:latin typeface="Times New Roman" panose="02020603050405020304" pitchFamily="18" charset="0"/>
                <a:ea typeface="+mn-lt"/>
                <a:cs typeface="Times New Roman" panose="02020603050405020304" pitchFamily="18" charset="0"/>
              </a:rPr>
              <a:t>, P. (2017). </a:t>
            </a:r>
            <a:r>
              <a:rPr lang="en-US" sz="2000" i="1" dirty="0">
                <a:latin typeface="Times New Roman" panose="02020603050405020304" pitchFamily="18" charset="0"/>
                <a:ea typeface="+mn-lt"/>
                <a:cs typeface="Times New Roman" panose="02020603050405020304" pitchFamily="18" charset="0"/>
              </a:rPr>
              <a:t>Presence: how mindfulness and meditation shape your brain, mind, and life. </a:t>
            </a:r>
            <a:r>
              <a:rPr lang="en-US" sz="2000" dirty="0">
                <a:latin typeface="Times New Roman" panose="02020603050405020304" pitchFamily="18" charset="0"/>
                <a:ea typeface="+mn-lt"/>
                <a:cs typeface="Times New Roman" panose="02020603050405020304" pitchFamily="18" charset="0"/>
              </a:rPr>
              <a:t>New York, NY: Oxford University Press. </a:t>
            </a:r>
            <a:endParaRPr lang="en-US" sz="2000" dirty="0">
              <a:latin typeface="Times New Roman" panose="02020603050405020304" pitchFamily="18" charset="0"/>
              <a:cs typeface="Times New Roman" panose="02020603050405020304" pitchFamily="18" charset="0"/>
            </a:endParaRPr>
          </a:p>
          <a:p>
            <a:pPr algn="l"/>
            <a:endParaRPr lang="en-US" dirty="0"/>
          </a:p>
        </p:txBody>
      </p:sp>
    </p:spTree>
    <p:extLst>
      <p:ext uri="{BB962C8B-B14F-4D97-AF65-F5344CB8AC3E}">
        <p14:creationId xmlns:p14="http://schemas.microsoft.com/office/powerpoint/2010/main" val="2262237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F5584-DFD2-4456-9575-4481ED31B811}"/>
              </a:ext>
            </a:extLst>
          </p:cNvPr>
          <p:cNvSpPr>
            <a:spLocks noGrp="1"/>
          </p:cNvSpPr>
          <p:nvPr>
            <p:ph type="title"/>
          </p:nvPr>
        </p:nvSpPr>
        <p:spPr/>
        <p:txBody>
          <a:bodyPr/>
          <a:lstStyle/>
          <a:p>
            <a:r>
              <a:rPr lang="en-US"/>
              <a:t>Resources to explore - WEbsites</a:t>
            </a:r>
          </a:p>
        </p:txBody>
      </p:sp>
      <p:sp>
        <p:nvSpPr>
          <p:cNvPr id="3" name="Content Placeholder 2">
            <a:extLst>
              <a:ext uri="{FF2B5EF4-FFF2-40B4-BE49-F238E27FC236}">
                <a16:creationId xmlns:a16="http://schemas.microsoft.com/office/drawing/2014/main" id="{5BE92206-B1A7-4EA1-8AA2-A35354937F68}"/>
              </a:ext>
            </a:extLst>
          </p:cNvPr>
          <p:cNvSpPr>
            <a:spLocks noGrp="1"/>
          </p:cNvSpPr>
          <p:nvPr>
            <p:ph idx="1"/>
          </p:nvPr>
        </p:nvSpPr>
        <p:spPr>
          <a:xfrm>
            <a:off x="368474" y="1851230"/>
            <a:ext cx="11674257" cy="4916802"/>
          </a:xfrm>
        </p:spPr>
        <p:txBody>
          <a:bodyPr vert="horz" lIns="91440" tIns="45720" rIns="91440" bIns="45720" rtlCol="0" anchor="t">
            <a:normAutofit fontScale="47500" lnSpcReduction="20000"/>
          </a:bodyPr>
          <a:lstStyle/>
          <a:p>
            <a:r>
              <a:rPr lang="en-US" dirty="0">
                <a:latin typeface="Times New Roman" panose="02020603050405020304" pitchFamily="18" charset="0"/>
                <a:ea typeface="+mn-lt"/>
                <a:cs typeface="Times New Roman" panose="02020603050405020304" pitchFamily="18" charset="0"/>
              </a:rPr>
              <a:t>Center for Contemplative Mind in Society </a:t>
            </a:r>
            <a:r>
              <a:rPr lang="en-US" dirty="0">
                <a:latin typeface="Times New Roman" panose="02020603050405020304" pitchFamily="18" charset="0"/>
                <a:ea typeface="+mn-lt"/>
                <a:cs typeface="Times New Roman" panose="02020603050405020304" pitchFamily="18" charset="0"/>
                <a:hlinkClick r:id="rId2"/>
              </a:rPr>
              <a:t>https://www.contemplativemind.org/</a:t>
            </a:r>
            <a:endParaRPr lang="en-US" dirty="0">
              <a:latin typeface="Times New Roman" panose="02020603050405020304" pitchFamily="18" charset="0"/>
              <a:ea typeface="+mn-lt"/>
              <a:cs typeface="Times New Roman" panose="02020603050405020304" pitchFamily="18" charset="0"/>
            </a:endParaRPr>
          </a:p>
          <a:p>
            <a:r>
              <a:rPr lang="en-US" dirty="0">
                <a:latin typeface="Times New Roman" panose="02020603050405020304" pitchFamily="18" charset="0"/>
                <a:ea typeface="+mn-lt"/>
                <a:cs typeface="Times New Roman" panose="02020603050405020304" pitchFamily="18" charset="0"/>
              </a:rPr>
              <a:t>Courage of Care </a:t>
            </a:r>
            <a:r>
              <a:rPr lang="en-US" dirty="0">
                <a:latin typeface="Times New Roman" panose="02020603050405020304" pitchFamily="18" charset="0"/>
                <a:ea typeface="+mn-lt"/>
                <a:cs typeface="Times New Roman" panose="02020603050405020304" pitchFamily="18" charset="0"/>
                <a:hlinkClick r:id="rId3"/>
              </a:rPr>
              <a:t>https://courageofcare.org/</a:t>
            </a:r>
            <a:r>
              <a:rPr lang="en-US" dirty="0">
                <a:latin typeface="Times New Roman" panose="02020603050405020304" pitchFamily="18" charset="0"/>
                <a:ea typeface="+mn-lt"/>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mn-lt"/>
                <a:cs typeface="Times New Roman" panose="02020603050405020304" pitchFamily="18" charset="0"/>
              </a:rPr>
              <a:t>Greater Good Science Center </a:t>
            </a:r>
            <a:r>
              <a:rPr lang="en-US" dirty="0">
                <a:latin typeface="Times New Roman" panose="02020603050405020304" pitchFamily="18" charset="0"/>
                <a:ea typeface="+mn-lt"/>
                <a:cs typeface="Times New Roman" panose="02020603050405020304" pitchFamily="18" charset="0"/>
                <a:hlinkClick r:id="rId4"/>
              </a:rPr>
              <a:t>https://greatergood.berkeley.edu/</a:t>
            </a:r>
            <a:r>
              <a:rPr lang="en-US" dirty="0">
                <a:latin typeface="Times New Roman" panose="02020603050405020304" pitchFamily="18" charset="0"/>
                <a:ea typeface="+mn-lt"/>
                <a:cs typeface="Times New Roman" panose="02020603050405020304" pitchFamily="18" charset="0"/>
              </a:rPr>
              <a:t> </a:t>
            </a:r>
          </a:p>
          <a:p>
            <a:r>
              <a:rPr lang="en-US" dirty="0">
                <a:latin typeface="Times New Roman" panose="02020603050405020304" pitchFamily="18" charset="0"/>
                <a:ea typeface="+mn-lt"/>
                <a:cs typeface="Times New Roman" panose="02020603050405020304" pitchFamily="18" charset="0"/>
              </a:rPr>
              <a:t>Greater Good in Action </a:t>
            </a:r>
            <a:r>
              <a:rPr lang="en-US" dirty="0">
                <a:latin typeface="Times New Roman" panose="02020603050405020304" pitchFamily="18" charset="0"/>
                <a:ea typeface="+mn-lt"/>
                <a:cs typeface="Times New Roman" panose="02020603050405020304" pitchFamily="18" charset="0"/>
                <a:hlinkClick r:id="rId5"/>
              </a:rPr>
              <a:t>https://ggia.berkeley.edu/</a:t>
            </a:r>
            <a:r>
              <a:rPr lang="en-US" dirty="0">
                <a:latin typeface="Times New Roman" panose="02020603050405020304" pitchFamily="18" charset="0"/>
                <a:ea typeface="+mn-lt"/>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ea typeface="+mn-lt"/>
                <a:cs typeface="Times New Roman" panose="02020603050405020304" pitchFamily="18" charset="0"/>
              </a:rPr>
              <a:t>Holstee</a:t>
            </a:r>
            <a:r>
              <a:rPr lang="en-US" dirty="0">
                <a:latin typeface="Times New Roman" panose="02020603050405020304" pitchFamily="18" charset="0"/>
                <a:ea typeface="+mn-lt"/>
                <a:cs typeface="Times New Roman" panose="02020603050405020304" pitchFamily="18" charset="0"/>
              </a:rPr>
              <a:t> </a:t>
            </a:r>
            <a:r>
              <a:rPr lang="en-US" dirty="0">
                <a:latin typeface="Times New Roman" panose="02020603050405020304" pitchFamily="18" charset="0"/>
                <a:ea typeface="+mn-lt"/>
                <a:cs typeface="Times New Roman" panose="02020603050405020304" pitchFamily="18" charset="0"/>
                <a:hlinkClick r:id="rId6"/>
              </a:rPr>
              <a:t>https://www.holstee.com/</a:t>
            </a:r>
            <a:r>
              <a:rPr lang="en-US" dirty="0">
                <a:latin typeface="Times New Roman" panose="02020603050405020304" pitchFamily="18" charset="0"/>
                <a:ea typeface="+mn-lt"/>
                <a:cs typeface="Times New Roman" panose="02020603050405020304" pitchFamily="18" charset="0"/>
              </a:rPr>
              <a:t> </a:t>
            </a:r>
          </a:p>
          <a:p>
            <a:r>
              <a:rPr lang="en-US" dirty="0">
                <a:latin typeface="Times New Roman" panose="02020603050405020304" pitchFamily="18" charset="0"/>
                <a:ea typeface="+mn-lt"/>
                <a:cs typeface="Times New Roman" panose="02020603050405020304" pitchFamily="18" charset="0"/>
              </a:rPr>
              <a:t>How to Tame Your Wandering Mind </a:t>
            </a:r>
            <a:r>
              <a:rPr lang="en-US" dirty="0">
                <a:latin typeface="Times New Roman" panose="02020603050405020304" pitchFamily="18" charset="0"/>
                <a:ea typeface="+mn-lt"/>
                <a:cs typeface="Times New Roman" panose="02020603050405020304" pitchFamily="18" charset="0"/>
                <a:hlinkClick r:id="rId7"/>
              </a:rPr>
              <a:t>https://www.ted.com/talks/amishi_jha_how_to_tame_your_wandering_mind#t-68592</a:t>
            </a:r>
            <a:r>
              <a:rPr lang="en-US" dirty="0">
                <a:latin typeface="Times New Roman" panose="02020603050405020304" pitchFamily="18" charset="0"/>
                <a:ea typeface="+mn-lt"/>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mn-lt"/>
                <a:cs typeface="Times New Roman" panose="02020603050405020304" pitchFamily="18" charset="0"/>
              </a:rPr>
              <a:t>Master Class </a:t>
            </a:r>
            <a:r>
              <a:rPr lang="en-US" dirty="0">
                <a:latin typeface="Times New Roman" panose="02020603050405020304" pitchFamily="18" charset="0"/>
                <a:ea typeface="+mn-lt"/>
                <a:cs typeface="Times New Roman" panose="02020603050405020304" pitchFamily="18" charset="0"/>
                <a:hlinkClick r:id="rId8"/>
              </a:rPr>
              <a:t>https://www.masterclass.com/classes/jon-kabat-zinn-teaches-mindfulness-and-meditation</a:t>
            </a:r>
            <a:r>
              <a:rPr lang="en-US" dirty="0">
                <a:latin typeface="Times New Roman" panose="02020603050405020304" pitchFamily="18" charset="0"/>
                <a:ea typeface="+mn-lt"/>
                <a:cs typeface="Times New Roman" panose="02020603050405020304" pitchFamily="18" charset="0"/>
              </a:rPr>
              <a:t> </a:t>
            </a:r>
          </a:p>
          <a:p>
            <a:r>
              <a:rPr lang="en-US" dirty="0">
                <a:latin typeface="Times New Roman" panose="02020603050405020304" pitchFamily="18" charset="0"/>
                <a:ea typeface="+mn-lt"/>
                <a:cs typeface="Times New Roman" panose="02020603050405020304" pitchFamily="18" charset="0"/>
              </a:rPr>
              <a:t>MBSR Workbook Free Tools </a:t>
            </a:r>
            <a:r>
              <a:rPr lang="en-US" dirty="0">
                <a:latin typeface="Times New Roman" panose="02020603050405020304" pitchFamily="18" charset="0"/>
                <a:ea typeface="+mn-lt"/>
                <a:cs typeface="Times New Roman" panose="02020603050405020304" pitchFamily="18" charset="0"/>
                <a:hlinkClick r:id="rId9"/>
              </a:rPr>
              <a:t>https://www.newharbinger.com/9781684033553/a-mindfulness-based-stress-reduction-workbook/#nh-book-accessories</a:t>
            </a:r>
            <a:endParaRPr lang="en-US" dirty="0">
              <a:latin typeface="Times New Roman" panose="02020603050405020304" pitchFamily="18" charset="0"/>
              <a:ea typeface="+mn-lt"/>
              <a:cs typeface="Times New Roman" panose="02020603050405020304" pitchFamily="18" charset="0"/>
            </a:endParaRPr>
          </a:p>
          <a:p>
            <a:r>
              <a:rPr lang="en-US" dirty="0">
                <a:latin typeface="Times New Roman" panose="02020603050405020304" pitchFamily="18" charset="0"/>
                <a:ea typeface="+mn-lt"/>
                <a:cs typeface="Times New Roman" panose="02020603050405020304" pitchFamily="18" charset="0"/>
              </a:rPr>
              <a:t>Mindful </a:t>
            </a:r>
            <a:r>
              <a:rPr lang="en-US" dirty="0">
                <a:latin typeface="Times New Roman" panose="02020603050405020304" pitchFamily="18" charset="0"/>
                <a:ea typeface="+mn-lt"/>
                <a:cs typeface="Times New Roman" panose="02020603050405020304" pitchFamily="18" charset="0"/>
                <a:hlinkClick r:id="rId10"/>
              </a:rPr>
              <a:t>https://www.mindful.org/</a:t>
            </a:r>
            <a:r>
              <a:rPr lang="en-US" dirty="0">
                <a:latin typeface="Times New Roman" panose="02020603050405020304" pitchFamily="18" charset="0"/>
                <a:ea typeface="+mn-lt"/>
                <a:cs typeface="Times New Roman" panose="02020603050405020304" pitchFamily="18" charset="0"/>
              </a:rPr>
              <a:t> </a:t>
            </a:r>
          </a:p>
          <a:p>
            <a:r>
              <a:rPr lang="en-US" dirty="0">
                <a:latin typeface="Times New Roman" panose="02020603050405020304" pitchFamily="18" charset="0"/>
                <a:ea typeface="+mn-lt"/>
                <a:cs typeface="Times New Roman" panose="02020603050405020304" pitchFamily="18" charset="0"/>
              </a:rPr>
              <a:t>Mindful Directory of Events </a:t>
            </a:r>
            <a:r>
              <a:rPr lang="en-US" dirty="0">
                <a:latin typeface="Times New Roman" panose="02020603050405020304" pitchFamily="18" charset="0"/>
                <a:ea typeface="+mn-lt"/>
                <a:cs typeface="Times New Roman" panose="02020603050405020304" pitchFamily="18" charset="0"/>
                <a:hlinkClick r:id="rId11"/>
              </a:rPr>
              <a:t>https://www.mindfuldirectory.org/events/?mc_cid=a6c2764440&amp;mc_eid=3556f6da14</a:t>
            </a:r>
            <a:r>
              <a:rPr lang="en-US" dirty="0">
                <a:latin typeface="Times New Roman" panose="02020603050405020304" pitchFamily="18" charset="0"/>
                <a:ea typeface="+mn-lt"/>
                <a:cs typeface="Times New Roman" panose="02020603050405020304" pitchFamily="18" charset="0"/>
              </a:rPr>
              <a:t> </a:t>
            </a:r>
          </a:p>
          <a:p>
            <a:r>
              <a:rPr lang="en-US" dirty="0">
                <a:latin typeface="Times New Roman" panose="02020603050405020304" pitchFamily="18" charset="0"/>
                <a:ea typeface="+mn-lt"/>
                <a:cs typeface="Times New Roman" panose="02020603050405020304" pitchFamily="18" charset="0"/>
              </a:rPr>
              <a:t>NACADA Well-Being &amp; Advisor Retention Advising Community </a:t>
            </a:r>
            <a:r>
              <a:rPr lang="en-US" dirty="0">
                <a:latin typeface="Times New Roman" panose="02020603050405020304" pitchFamily="18" charset="0"/>
                <a:ea typeface="+mn-lt"/>
                <a:cs typeface="Times New Roman" panose="02020603050405020304" pitchFamily="18" charset="0"/>
                <a:hlinkClick r:id="rId12"/>
              </a:rPr>
              <a:t>https://nacada.ksu.edu/Community/Advising-Communities/Well-Being-and-Advisor-Retention.aspx</a:t>
            </a:r>
            <a:r>
              <a:rPr lang="en-US" dirty="0">
                <a:latin typeface="Times New Roman" panose="02020603050405020304" pitchFamily="18" charset="0"/>
                <a:ea typeface="+mn-lt"/>
                <a:cs typeface="Times New Roman" panose="02020603050405020304" pitchFamily="18" charset="0"/>
              </a:rPr>
              <a:t> </a:t>
            </a:r>
          </a:p>
          <a:p>
            <a:r>
              <a:rPr lang="en-US" dirty="0">
                <a:latin typeface="Times New Roman" panose="02020603050405020304" pitchFamily="18" charset="0"/>
                <a:ea typeface="+mn-lt"/>
                <a:cs typeface="Times New Roman" panose="02020603050405020304" pitchFamily="18" charset="0"/>
              </a:rPr>
              <a:t>The Power of Mindfulness: What You Practice Grows Stronger </a:t>
            </a:r>
            <a:r>
              <a:rPr lang="en-US" dirty="0">
                <a:latin typeface="Times New Roman" panose="02020603050405020304" pitchFamily="18" charset="0"/>
                <a:ea typeface="+mn-lt"/>
                <a:cs typeface="Times New Roman" panose="02020603050405020304" pitchFamily="18" charset="0"/>
                <a:hlinkClick r:id="rId13"/>
              </a:rPr>
              <a:t>https://www.youtube.com/watch?v=IeblJdB2-Vo</a:t>
            </a:r>
            <a:r>
              <a:rPr lang="en-US" dirty="0">
                <a:latin typeface="Times New Roman" panose="02020603050405020304" pitchFamily="18" charset="0"/>
                <a:ea typeface="+mn-lt"/>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mn-lt"/>
                <a:cs typeface="Times New Roman" panose="02020603050405020304" pitchFamily="18" charset="0"/>
              </a:rPr>
              <a:t>Self-Care Menu </a:t>
            </a:r>
            <a:r>
              <a:rPr lang="en-US" dirty="0">
                <a:latin typeface="Times New Roman" panose="02020603050405020304" pitchFamily="18" charset="0"/>
                <a:ea typeface="+mn-lt"/>
                <a:cs typeface="Times New Roman" panose="02020603050405020304" pitchFamily="18" charset="0"/>
                <a:hlinkClick r:id="rId14"/>
              </a:rPr>
              <a:t>https://blog.thefabulous.co/self-care-menu-graphic/</a:t>
            </a:r>
            <a:r>
              <a:rPr lang="en-US" dirty="0">
                <a:latin typeface="Times New Roman" panose="02020603050405020304" pitchFamily="18" charset="0"/>
                <a:ea typeface="+mn-lt"/>
                <a:cs typeface="Times New Roman" panose="02020603050405020304" pitchFamily="18" charset="0"/>
              </a:rPr>
              <a:t> </a:t>
            </a:r>
          </a:p>
          <a:p>
            <a:r>
              <a:rPr lang="en-US" dirty="0">
                <a:latin typeface="Times New Roman" panose="02020603050405020304" pitchFamily="18" charset="0"/>
                <a:ea typeface="+mn-lt"/>
                <a:cs typeface="Times New Roman" panose="02020603050405020304" pitchFamily="18" charset="0"/>
              </a:rPr>
              <a:t>Serene </a:t>
            </a:r>
            <a:r>
              <a:rPr lang="en-US" dirty="0">
                <a:latin typeface="Times New Roman" panose="02020603050405020304" pitchFamily="18" charset="0"/>
                <a:ea typeface="+mn-lt"/>
                <a:cs typeface="Times New Roman" panose="02020603050405020304" pitchFamily="18" charset="0"/>
                <a:hlinkClick r:id="rId15"/>
              </a:rPr>
              <a:t>https://sites.psu.edu/serene/</a:t>
            </a:r>
            <a:r>
              <a:rPr lang="en-US" dirty="0">
                <a:latin typeface="Times New Roman" panose="02020603050405020304" pitchFamily="18" charset="0"/>
                <a:ea typeface="+mn-lt"/>
                <a:cs typeface="Times New Roman" panose="02020603050405020304" pitchFamily="18" charset="0"/>
              </a:rPr>
              <a:t> </a:t>
            </a:r>
          </a:p>
          <a:p>
            <a:r>
              <a:rPr lang="en-US" dirty="0">
                <a:latin typeface="Times New Roman" panose="02020603050405020304" pitchFamily="18" charset="0"/>
                <a:ea typeface="+mn-lt"/>
                <a:cs typeface="Times New Roman" panose="02020603050405020304" pitchFamily="18" charset="0"/>
              </a:rPr>
              <a:t>Tara Brach </a:t>
            </a:r>
            <a:r>
              <a:rPr lang="en-US" dirty="0">
                <a:latin typeface="Times New Roman" panose="02020603050405020304" pitchFamily="18" charset="0"/>
                <a:ea typeface="+mn-lt"/>
                <a:cs typeface="Times New Roman" panose="02020603050405020304" pitchFamily="18" charset="0"/>
                <a:hlinkClick r:id="rId16"/>
              </a:rPr>
              <a:t>https://www.tarabrach.com/</a:t>
            </a:r>
            <a:r>
              <a:rPr lang="en-US" dirty="0">
                <a:latin typeface="Times New Roman" panose="02020603050405020304" pitchFamily="18" charset="0"/>
                <a:ea typeface="+mn-lt"/>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UMASS Memorial Health Center for Mindfulness </a:t>
            </a:r>
            <a:r>
              <a:rPr lang="en-US" dirty="0">
                <a:latin typeface="Times New Roman" panose="02020603050405020304" pitchFamily="18" charset="0"/>
                <a:ea typeface="+mn-lt"/>
                <a:cs typeface="Times New Roman" panose="02020603050405020304" pitchFamily="18" charset="0"/>
                <a:hlinkClick r:id="rId17"/>
              </a:rPr>
              <a:t>https://www.ummhealth.org/center-mindfulness</a:t>
            </a:r>
            <a:r>
              <a:rPr lang="en-US" dirty="0">
                <a:latin typeface="Times New Roman" panose="02020603050405020304" pitchFamily="18" charset="0"/>
                <a:ea typeface="+mn-lt"/>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endParaRPr lang="en-US" dirty="0"/>
          </a:p>
        </p:txBody>
      </p:sp>
      <p:pic>
        <p:nvPicPr>
          <p:cNvPr id="5" name="Picture 5">
            <a:extLst>
              <a:ext uri="{FF2B5EF4-FFF2-40B4-BE49-F238E27FC236}">
                <a16:creationId xmlns:a16="http://schemas.microsoft.com/office/drawing/2014/main" id="{7A90842D-1F4D-4EB5-9E42-042D7B704D20}"/>
              </a:ext>
            </a:extLst>
          </p:cNvPr>
          <p:cNvPicPr>
            <a:picLocks noChangeAspect="1"/>
          </p:cNvPicPr>
          <p:nvPr/>
        </p:nvPicPr>
        <p:blipFill>
          <a:blip r:embed="rId18"/>
          <a:stretch>
            <a:fillRect/>
          </a:stretch>
        </p:blipFill>
        <p:spPr>
          <a:xfrm>
            <a:off x="9056318" y="207020"/>
            <a:ext cx="2743200" cy="2164233"/>
          </a:xfrm>
          <a:prstGeom prst="rect">
            <a:avLst/>
          </a:prstGeom>
        </p:spPr>
      </p:pic>
    </p:spTree>
    <p:extLst>
      <p:ext uri="{BB962C8B-B14F-4D97-AF65-F5344CB8AC3E}">
        <p14:creationId xmlns:p14="http://schemas.microsoft.com/office/powerpoint/2010/main" val="2852294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ows looking at the camera">
            <a:extLst>
              <a:ext uri="{FF2B5EF4-FFF2-40B4-BE49-F238E27FC236}">
                <a16:creationId xmlns:a16="http://schemas.microsoft.com/office/drawing/2014/main" id="{CC823E16-0E9E-420C-BB9E-4EE38E76BB87}"/>
              </a:ext>
            </a:extLst>
          </p:cNvPr>
          <p:cNvPicPr>
            <a:picLocks noGrp="1" noChangeAspect="1"/>
          </p:cNvPicPr>
          <p:nvPr>
            <p:ph idx="1"/>
          </p:nvPr>
        </p:nvPicPr>
        <p:blipFill>
          <a:blip r:embed="rId2"/>
          <a:stretch>
            <a:fillRect/>
          </a:stretch>
        </p:blipFill>
        <p:spPr>
          <a:xfrm>
            <a:off x="-4568" y="-2281"/>
            <a:ext cx="12148943" cy="6862498"/>
          </a:xfrm>
        </p:spPr>
      </p:pic>
      <p:sp>
        <p:nvSpPr>
          <p:cNvPr id="2" name="Title 1">
            <a:extLst>
              <a:ext uri="{FF2B5EF4-FFF2-40B4-BE49-F238E27FC236}">
                <a16:creationId xmlns:a16="http://schemas.microsoft.com/office/drawing/2014/main" id="{229708A0-3185-402B-AFFD-A7104A2678AA}"/>
              </a:ext>
            </a:extLst>
          </p:cNvPr>
          <p:cNvSpPr>
            <a:spLocks noGrp="1"/>
          </p:cNvSpPr>
          <p:nvPr>
            <p:ph type="title"/>
          </p:nvPr>
        </p:nvSpPr>
        <p:spPr>
          <a:xfrm>
            <a:off x="7216035" y="1137564"/>
            <a:ext cx="3240066" cy="1346439"/>
          </a:xfrm>
        </p:spPr>
        <p:txBody>
          <a:bodyPr/>
          <a:lstStyle/>
          <a:p>
            <a:r>
              <a:rPr lang="en-US" sz="7200"/>
              <a:t>Checking</a:t>
            </a:r>
            <a:r>
              <a:rPr lang="en-US" sz="7200" dirty="0"/>
              <a:t> In</a:t>
            </a:r>
          </a:p>
        </p:txBody>
      </p:sp>
      <p:sp>
        <p:nvSpPr>
          <p:cNvPr id="5" name="TextBox 4">
            <a:extLst>
              <a:ext uri="{FF2B5EF4-FFF2-40B4-BE49-F238E27FC236}">
                <a16:creationId xmlns:a16="http://schemas.microsoft.com/office/drawing/2014/main" id="{B84B3B35-5568-4A57-BF37-B03864780511}"/>
              </a:ext>
            </a:extLst>
          </p:cNvPr>
          <p:cNvSpPr txBox="1"/>
          <p:nvPr/>
        </p:nvSpPr>
        <p:spPr>
          <a:xfrm>
            <a:off x="7772401" y="2323578"/>
            <a:ext cx="21377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Body Scan Meditation </a:t>
            </a:r>
          </a:p>
        </p:txBody>
      </p:sp>
    </p:spTree>
    <p:extLst>
      <p:ext uri="{BB962C8B-B14F-4D97-AF65-F5344CB8AC3E}">
        <p14:creationId xmlns:p14="http://schemas.microsoft.com/office/powerpoint/2010/main" val="3113690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79D4-F57D-441E-A4FC-788351480405}"/>
              </a:ext>
            </a:extLst>
          </p:cNvPr>
          <p:cNvSpPr>
            <a:spLocks noGrp="1"/>
          </p:cNvSpPr>
          <p:nvPr>
            <p:ph type="title"/>
          </p:nvPr>
        </p:nvSpPr>
        <p:spPr/>
        <p:txBody>
          <a:bodyPr/>
          <a:lstStyle/>
          <a:p>
            <a:r>
              <a:rPr lang="en-US" dirty="0"/>
              <a:t>Research References</a:t>
            </a:r>
          </a:p>
        </p:txBody>
      </p:sp>
      <p:sp>
        <p:nvSpPr>
          <p:cNvPr id="3" name="Content Placeholder 2">
            <a:extLst>
              <a:ext uri="{FF2B5EF4-FFF2-40B4-BE49-F238E27FC236}">
                <a16:creationId xmlns:a16="http://schemas.microsoft.com/office/drawing/2014/main" id="{742764DF-B169-4D7D-8906-016087372BC6}"/>
              </a:ext>
            </a:extLst>
          </p:cNvPr>
          <p:cNvSpPr>
            <a:spLocks noGrp="1"/>
          </p:cNvSpPr>
          <p:nvPr>
            <p:ph idx="1"/>
          </p:nvPr>
        </p:nvSpPr>
        <p:spPr/>
        <p:txBody>
          <a:bodyPr vert="horz" lIns="91440" tIns="45720" rIns="91440" bIns="45720" rtlCol="0" anchor="t">
            <a:normAutofit fontScale="55000" lnSpcReduction="20000"/>
          </a:bodyPr>
          <a:lstStyle/>
          <a:p>
            <a:r>
              <a:rPr lang="en-US" dirty="0" err="1">
                <a:latin typeface="Times New Roman" panose="02020603050405020304" pitchFamily="18" charset="0"/>
                <a:ea typeface="+mn-lt"/>
                <a:cs typeface="Times New Roman" panose="02020603050405020304" pitchFamily="18" charset="0"/>
              </a:rPr>
              <a:t>Colzato</a:t>
            </a:r>
            <a:r>
              <a:rPr lang="en-US" dirty="0">
                <a:latin typeface="Times New Roman" panose="02020603050405020304" pitchFamily="18" charset="0"/>
                <a:ea typeface="+mn-lt"/>
                <a:cs typeface="Times New Roman" panose="02020603050405020304" pitchFamily="18" charset="0"/>
              </a:rPr>
              <a:t>, L. S., Ozturk, A., &amp; Hommel, B. (2012). Meditate to create: the impact of focused-attention and open-monitoring training on convergent and divergent thinking. </a:t>
            </a:r>
            <a:r>
              <a:rPr lang="en-US" i="1" dirty="0">
                <a:latin typeface="Times New Roman" panose="02020603050405020304" pitchFamily="18" charset="0"/>
                <a:ea typeface="+mn-lt"/>
                <a:cs typeface="Times New Roman" panose="02020603050405020304" pitchFamily="18" charset="0"/>
              </a:rPr>
              <a:t>Frontiers in psychology</a:t>
            </a:r>
            <a:r>
              <a:rPr lang="en-US" dirty="0">
                <a:latin typeface="Times New Roman" panose="02020603050405020304" pitchFamily="18" charset="0"/>
                <a:ea typeface="+mn-lt"/>
                <a:cs typeface="Times New Roman" panose="02020603050405020304" pitchFamily="18" charset="0"/>
              </a:rPr>
              <a:t>, </a:t>
            </a:r>
            <a:r>
              <a:rPr lang="en-US" i="1" dirty="0">
                <a:latin typeface="Times New Roman" panose="02020603050405020304" pitchFamily="18" charset="0"/>
                <a:ea typeface="+mn-lt"/>
                <a:cs typeface="Times New Roman" panose="02020603050405020304" pitchFamily="18" charset="0"/>
              </a:rPr>
              <a:t>3</a:t>
            </a:r>
            <a:r>
              <a:rPr lang="en-US" dirty="0">
                <a:latin typeface="Times New Roman" panose="02020603050405020304" pitchFamily="18" charset="0"/>
                <a:ea typeface="+mn-lt"/>
                <a:cs typeface="Times New Roman" panose="02020603050405020304" pitchFamily="18" charset="0"/>
              </a:rPr>
              <a:t>, 116. </a:t>
            </a:r>
            <a:r>
              <a:rPr lang="en-US" dirty="0">
                <a:latin typeface="Times New Roman" panose="02020603050405020304" pitchFamily="18" charset="0"/>
                <a:ea typeface="+mn-lt"/>
                <a:cs typeface="Times New Roman" panose="02020603050405020304" pitchFamily="18" charset="0"/>
                <a:hlinkClick r:id="rId2"/>
              </a:rPr>
              <a:t>https://doi.org/10.3389/fpsyg.2012.00116</a:t>
            </a:r>
            <a:r>
              <a:rPr lang="en-US" dirty="0">
                <a:latin typeface="Times New Roman" panose="02020603050405020304" pitchFamily="18" charset="0"/>
                <a:ea typeface="+mn-lt"/>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mn-lt"/>
                <a:cs typeface="Times New Roman" panose="02020603050405020304" pitchFamily="18" charset="0"/>
              </a:rPr>
              <a:t>Hafenbrack, A.C., Kinas, Z., &amp; </a:t>
            </a:r>
            <a:r>
              <a:rPr lang="en-US" dirty="0" err="1">
                <a:latin typeface="Times New Roman" panose="02020603050405020304" pitchFamily="18" charset="0"/>
                <a:ea typeface="+mn-lt"/>
                <a:cs typeface="Times New Roman" panose="02020603050405020304" pitchFamily="18" charset="0"/>
              </a:rPr>
              <a:t>Barsade</a:t>
            </a:r>
            <a:r>
              <a:rPr lang="en-US" dirty="0">
                <a:latin typeface="Times New Roman" panose="02020603050405020304" pitchFamily="18" charset="0"/>
                <a:ea typeface="+mn-lt"/>
                <a:cs typeface="Times New Roman" panose="02020603050405020304" pitchFamily="18" charset="0"/>
              </a:rPr>
              <a:t>, S.G. (2014). Debiasing the mind through meditation: Mindfulness and the sunk-cost bias.</a:t>
            </a:r>
            <a:r>
              <a:rPr lang="en-US" i="1" dirty="0">
                <a:latin typeface="Times New Roman" panose="02020603050405020304" pitchFamily="18" charset="0"/>
                <a:ea typeface="+mn-lt"/>
                <a:cs typeface="Times New Roman" panose="02020603050405020304" pitchFamily="18" charset="0"/>
              </a:rPr>
              <a:t> Association of psychological science, </a:t>
            </a:r>
            <a:r>
              <a:rPr lang="en-US" dirty="0">
                <a:latin typeface="Times New Roman" panose="02020603050405020304" pitchFamily="18" charset="0"/>
                <a:ea typeface="+mn-lt"/>
                <a:cs typeface="Times New Roman" panose="02020603050405020304" pitchFamily="18" charset="0"/>
              </a:rPr>
              <a:t>25(2), 369-376. </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mn-lt"/>
                <a:cs typeface="Times New Roman" panose="02020603050405020304" pitchFamily="18" charset="0"/>
              </a:rPr>
              <a:t>Kabat-Zinn, J. (1994). </a:t>
            </a:r>
            <a:r>
              <a:rPr lang="en-US" i="1" dirty="0">
                <a:latin typeface="Times New Roman" panose="02020603050405020304" pitchFamily="18" charset="0"/>
                <a:ea typeface="+mn-lt"/>
                <a:cs typeface="Times New Roman" panose="02020603050405020304" pitchFamily="18" charset="0"/>
              </a:rPr>
              <a:t>Wherever you go, there you are: Mindfulness meditation in everyday life</a:t>
            </a:r>
            <a:r>
              <a:rPr lang="en-US" dirty="0">
                <a:latin typeface="Times New Roman" panose="02020603050405020304" pitchFamily="18" charset="0"/>
                <a:ea typeface="+mn-lt"/>
                <a:cs typeface="Times New Roman" panose="02020603050405020304" pitchFamily="18" charset="0"/>
              </a:rPr>
              <a:t>. New York: Hyperion. </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mn-lt"/>
                <a:cs typeface="Times New Roman" panose="02020603050405020304" pitchFamily="18" charset="0"/>
              </a:rPr>
              <a:t>Levy, D.M., </a:t>
            </a:r>
            <a:r>
              <a:rPr lang="en-US" dirty="0" err="1">
                <a:latin typeface="Times New Roman" panose="02020603050405020304" pitchFamily="18" charset="0"/>
                <a:ea typeface="+mn-lt"/>
                <a:cs typeface="Times New Roman" panose="02020603050405020304" pitchFamily="18" charset="0"/>
              </a:rPr>
              <a:t>Wobbrock</a:t>
            </a:r>
            <a:r>
              <a:rPr lang="en-US" dirty="0">
                <a:latin typeface="Times New Roman" panose="02020603050405020304" pitchFamily="18" charset="0"/>
                <a:ea typeface="+mn-lt"/>
                <a:cs typeface="Times New Roman" panose="02020603050405020304" pitchFamily="18" charset="0"/>
              </a:rPr>
              <a:t>, J.O., </a:t>
            </a:r>
            <a:r>
              <a:rPr lang="en-US" dirty="0" err="1">
                <a:latin typeface="Times New Roman" panose="02020603050405020304" pitchFamily="18" charset="0"/>
                <a:ea typeface="+mn-lt"/>
                <a:cs typeface="Times New Roman" panose="02020603050405020304" pitchFamily="18" charset="0"/>
              </a:rPr>
              <a:t>Kaszniak</a:t>
            </a:r>
            <a:r>
              <a:rPr lang="en-US" dirty="0">
                <a:latin typeface="Times New Roman" panose="02020603050405020304" pitchFamily="18" charset="0"/>
                <a:ea typeface="+mn-lt"/>
                <a:cs typeface="Times New Roman" panose="02020603050405020304" pitchFamily="18" charset="0"/>
              </a:rPr>
              <a:t>, A.W., &amp; Ostergren, M. (2012). The effects of mindfulness meditation training on multitasking in a high-stress information environment. Proceedings of Graphics Interface (45-52).  </a:t>
            </a:r>
            <a:r>
              <a:rPr lang="en-US" dirty="0">
                <a:latin typeface="Times New Roman" panose="02020603050405020304" pitchFamily="18" charset="0"/>
                <a:ea typeface="+mn-lt"/>
                <a:cs typeface="Times New Roman" panose="02020603050405020304" pitchFamily="18" charset="0"/>
                <a:hlinkClick r:id="rId3"/>
              </a:rPr>
              <a:t>https://www.researchgate.net/publication/262393075</a:t>
            </a:r>
            <a:r>
              <a:rPr lang="en-US" dirty="0">
                <a:latin typeface="Times New Roman" panose="02020603050405020304" pitchFamily="18" charset="0"/>
                <a:ea typeface="+mn-lt"/>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mn-lt"/>
                <a:cs typeface="Times New Roman" panose="02020603050405020304" pitchFamily="18" charset="0"/>
              </a:rPr>
              <a:t>Marshall, S.M., Gardner, M.M., Hughes, C. &amp; Lowery, U. (2016). Attrition from student affairs: perspectives from those who exited the profession. Journal of Student Affairs Research and Practice, 53(2), 146-159.  </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mn-lt"/>
                <a:cs typeface="Times New Roman" panose="02020603050405020304" pitchFamily="18" charset="0"/>
              </a:rPr>
              <a:t>Stahl, B., &amp; Goldstein, E. (2010). </a:t>
            </a:r>
            <a:r>
              <a:rPr lang="en-US" i="1" dirty="0">
                <a:latin typeface="Times New Roman" panose="02020603050405020304" pitchFamily="18" charset="0"/>
                <a:ea typeface="+mn-lt"/>
                <a:cs typeface="Times New Roman" panose="02020603050405020304" pitchFamily="18" charset="0"/>
              </a:rPr>
              <a:t>A mindfulness-based stress reduction workbook</a:t>
            </a:r>
            <a:r>
              <a:rPr lang="en-US" dirty="0">
                <a:latin typeface="Times New Roman" panose="02020603050405020304" pitchFamily="18" charset="0"/>
                <a:ea typeface="+mn-lt"/>
                <a:cs typeface="Times New Roman" panose="02020603050405020304" pitchFamily="18" charset="0"/>
              </a:rPr>
              <a:t>. New Harbinger Publications. </a:t>
            </a:r>
            <a:r>
              <a:rPr lang="en-US" dirty="0">
                <a:latin typeface="Times New Roman" panose="02020603050405020304" pitchFamily="18" charset="0"/>
                <a:ea typeface="+mn-lt"/>
                <a:cs typeface="Times New Roman" panose="02020603050405020304" pitchFamily="18" charset="0"/>
                <a:hlinkClick r:id="rId4"/>
              </a:rPr>
              <a:t>http://ebookcentral.proquest.com/pensu/detail.action?dpcID+776149</a:t>
            </a:r>
            <a:r>
              <a:rPr lang="en-US" dirty="0">
                <a:latin typeface="Times New Roman" panose="02020603050405020304" pitchFamily="18" charset="0"/>
                <a:ea typeface="+mn-lt"/>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mn-lt"/>
                <a:cs typeface="Times New Roman" panose="02020603050405020304" pitchFamily="18" charset="0"/>
              </a:rPr>
              <a:t>Wayment, H.A., </a:t>
            </a:r>
            <a:r>
              <a:rPr lang="en-US" dirty="0" err="1">
                <a:latin typeface="Times New Roman" panose="02020603050405020304" pitchFamily="18" charset="0"/>
                <a:ea typeface="+mn-lt"/>
                <a:cs typeface="Times New Roman" panose="02020603050405020304" pitchFamily="18" charset="0"/>
              </a:rPr>
              <a:t>Wirst</a:t>
            </a:r>
            <a:r>
              <a:rPr lang="en-US" dirty="0">
                <a:latin typeface="Times New Roman" panose="02020603050405020304" pitchFamily="18" charset="0"/>
                <a:ea typeface="+mn-lt"/>
                <a:cs typeface="Times New Roman" panose="02020603050405020304" pitchFamily="18" charset="0"/>
              </a:rPr>
              <a:t>, R., Sullivan, B.M., &amp; Warren, M.A. (2011). Doing and being: Mindfulness, health, and quiet ego characteristics among Buddhist practitioners. Journal of Happiness Studies, 12(4), 575-589.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384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25B68-F390-4A25-9200-E435B348106E}"/>
              </a:ext>
            </a:extLst>
          </p:cNvPr>
          <p:cNvSpPr>
            <a:spLocks noGrp="1"/>
          </p:cNvSpPr>
          <p:nvPr>
            <p:ph type="title"/>
          </p:nvPr>
        </p:nvSpPr>
        <p:spPr/>
        <p:txBody>
          <a:bodyPr/>
          <a:lstStyle/>
          <a:p>
            <a:r>
              <a:rPr lang="en-US" dirty="0"/>
              <a:t>Welcome</a:t>
            </a:r>
          </a:p>
        </p:txBody>
      </p:sp>
      <p:sp>
        <p:nvSpPr>
          <p:cNvPr id="3" name="Content Placeholder 2">
            <a:extLst>
              <a:ext uri="{FF2B5EF4-FFF2-40B4-BE49-F238E27FC236}">
                <a16:creationId xmlns:a16="http://schemas.microsoft.com/office/drawing/2014/main" id="{5AA68CDF-12B7-473E-9454-8A2968D02CA2}"/>
              </a:ext>
            </a:extLst>
          </p:cNvPr>
          <p:cNvSpPr>
            <a:spLocks noGrp="1"/>
          </p:cNvSpPr>
          <p:nvPr>
            <p:ph idx="1"/>
          </p:nvPr>
        </p:nvSpPr>
        <p:spPr>
          <a:xfrm>
            <a:off x="838200" y="1929384"/>
            <a:ext cx="10515600" cy="4669494"/>
          </a:xfrm>
        </p:spPr>
        <p:txBody>
          <a:bodyPr vert="horz" lIns="91440" tIns="45720" rIns="91440" bIns="45720" rtlCol="0" anchor="t">
            <a:noAutofit/>
          </a:bodyPr>
          <a:lstStyle/>
          <a:p>
            <a:r>
              <a:rPr lang="en-US" sz="2400" dirty="0">
                <a:latin typeface="Times New Roman" panose="02020603050405020304" pitchFamily="18" charset="0"/>
                <a:cs typeface="Times New Roman" panose="02020603050405020304" pitchFamily="18" charset="0"/>
              </a:rPr>
              <a:t>Introduction – My Background</a:t>
            </a:r>
          </a:p>
          <a:p>
            <a:r>
              <a:rPr lang="en-US" sz="2400" dirty="0">
                <a:latin typeface="Times New Roman" panose="02020603050405020304" pitchFamily="18" charset="0"/>
                <a:cs typeface="Times New Roman" panose="02020603050405020304" pitchFamily="18" charset="0"/>
              </a:rPr>
              <a:t>Contemplative Practice - What Is It, What Is It Not</a:t>
            </a:r>
          </a:p>
          <a:p>
            <a:r>
              <a:rPr lang="en-US" sz="2400" dirty="0">
                <a:latin typeface="Times New Roman" panose="02020603050405020304" pitchFamily="18" charset="0"/>
                <a:cs typeface="Times New Roman" panose="02020603050405020304" pitchFamily="18" charset="0"/>
              </a:rPr>
              <a:t>The Benefits Of Utilizing Contemplative Practices</a:t>
            </a:r>
          </a:p>
          <a:p>
            <a:r>
              <a:rPr lang="en-US" sz="2400" dirty="0">
                <a:latin typeface="Times New Roman" panose="02020603050405020304" pitchFamily="18" charset="0"/>
                <a:cs typeface="Times New Roman" panose="02020603050405020304" pitchFamily="18" charset="0"/>
              </a:rPr>
              <a:t>Self-Care Techniques</a:t>
            </a:r>
          </a:p>
          <a:p>
            <a:pPr lvl="1"/>
            <a:r>
              <a:rPr lang="en-US" dirty="0">
                <a:latin typeface="Times New Roman" panose="02020603050405020304" pitchFamily="18" charset="0"/>
                <a:cs typeface="Times New Roman" panose="02020603050405020304" pitchFamily="18" charset="0"/>
              </a:rPr>
              <a:t>Meditation</a:t>
            </a:r>
          </a:p>
          <a:p>
            <a:pPr lvl="1"/>
            <a:r>
              <a:rPr lang="en-US" dirty="0">
                <a:latin typeface="Times New Roman" panose="02020603050405020304" pitchFamily="18" charset="0"/>
                <a:cs typeface="Times New Roman" panose="02020603050405020304" pitchFamily="18" charset="0"/>
              </a:rPr>
              <a:t>Mindfulness Activities</a:t>
            </a:r>
          </a:p>
          <a:p>
            <a:pPr lvl="1"/>
            <a:r>
              <a:rPr lang="en-US" dirty="0">
                <a:latin typeface="Times New Roman" panose="02020603050405020304" pitchFamily="18" charset="0"/>
                <a:cs typeface="Times New Roman" panose="02020603050405020304" pitchFamily="18" charset="0"/>
              </a:rPr>
              <a:t>Group Practices</a:t>
            </a:r>
          </a:p>
          <a:p>
            <a:r>
              <a:rPr lang="en-US" sz="2400" dirty="0">
                <a:latin typeface="Times New Roman" panose="02020603050405020304" pitchFamily="18" charset="0"/>
                <a:cs typeface="Times New Roman" panose="02020603050405020304" pitchFamily="18" charset="0"/>
              </a:rPr>
              <a:t>Resources For Further Exploration</a:t>
            </a:r>
          </a:p>
        </p:txBody>
      </p:sp>
      <p:pic>
        <p:nvPicPr>
          <p:cNvPr id="5" name="Picture 5">
            <a:extLst>
              <a:ext uri="{FF2B5EF4-FFF2-40B4-BE49-F238E27FC236}">
                <a16:creationId xmlns:a16="http://schemas.microsoft.com/office/drawing/2014/main" id="{6CA3866D-EF0A-46E1-BFB7-6AE27AEE3D63}"/>
              </a:ext>
            </a:extLst>
          </p:cNvPr>
          <p:cNvPicPr>
            <a:picLocks noChangeAspect="1"/>
          </p:cNvPicPr>
          <p:nvPr/>
        </p:nvPicPr>
        <p:blipFill>
          <a:blip r:embed="rId2"/>
          <a:stretch>
            <a:fillRect/>
          </a:stretch>
        </p:blipFill>
        <p:spPr>
          <a:xfrm>
            <a:off x="9056318" y="207020"/>
            <a:ext cx="2743200" cy="2164233"/>
          </a:xfrm>
          <a:prstGeom prst="rect">
            <a:avLst/>
          </a:prstGeom>
        </p:spPr>
      </p:pic>
    </p:spTree>
    <p:extLst>
      <p:ext uri="{BB962C8B-B14F-4D97-AF65-F5344CB8AC3E}">
        <p14:creationId xmlns:p14="http://schemas.microsoft.com/office/powerpoint/2010/main" val="2442574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1EB0-000E-4FE6-B8D4-7DD65E66CC9E}"/>
              </a:ext>
            </a:extLst>
          </p:cNvPr>
          <p:cNvSpPr>
            <a:spLocks noGrp="1"/>
          </p:cNvSpPr>
          <p:nvPr>
            <p:ph type="title"/>
          </p:nvPr>
        </p:nvSpPr>
        <p:spPr/>
        <p:txBody>
          <a:bodyPr/>
          <a:lstStyle/>
          <a:p>
            <a:r>
              <a:rPr lang="en-US" dirty="0"/>
              <a:t>My Background</a:t>
            </a:r>
          </a:p>
        </p:txBody>
      </p:sp>
      <p:sp>
        <p:nvSpPr>
          <p:cNvPr id="3" name="Content Placeholder 2">
            <a:extLst>
              <a:ext uri="{FF2B5EF4-FFF2-40B4-BE49-F238E27FC236}">
                <a16:creationId xmlns:a16="http://schemas.microsoft.com/office/drawing/2014/main" id="{C92B4C51-FCD8-4E5C-B9AE-D21B47B63607}"/>
              </a:ext>
            </a:extLst>
          </p:cNvPr>
          <p:cNvSpPr>
            <a:spLocks noGrp="1"/>
          </p:cNvSpPr>
          <p:nvPr>
            <p:ph idx="1"/>
          </p:nvPr>
        </p:nvSpPr>
        <p:spPr>
          <a:xfrm>
            <a:off x="838200" y="1814562"/>
            <a:ext cx="10515600" cy="5045274"/>
          </a:xfrm>
        </p:spPr>
        <p:txBody>
          <a:bodyPr vert="horz" lIns="91440" tIns="45720" rIns="91440" bIns="45720" rtlCol="0" anchor="t">
            <a:noAutofit/>
          </a:bodyPr>
          <a:lstStyle/>
          <a:p>
            <a:pPr lvl="1"/>
            <a:r>
              <a:rPr lang="en-US" dirty="0">
                <a:latin typeface="Times New Roman" panose="02020603050405020304" pitchFamily="18" charset="0"/>
                <a:cs typeface="Times New Roman" panose="02020603050405020304" pitchFamily="18" charset="0"/>
              </a:rPr>
              <a:t>B.S., Psychology, Penn State Behrend</a:t>
            </a:r>
          </a:p>
          <a:p>
            <a:pPr lvl="1"/>
            <a:r>
              <a:rPr lang="en-US" dirty="0">
                <a:latin typeface="Times New Roman" panose="02020603050405020304" pitchFamily="18" charset="0"/>
                <a:cs typeface="Times New Roman" panose="02020603050405020304" pitchFamily="18" charset="0"/>
              </a:rPr>
              <a:t>M.A., Student Affairs in Higher Education, Indiana University of Pennsylvania</a:t>
            </a:r>
          </a:p>
          <a:p>
            <a:pPr lvl="1"/>
            <a:r>
              <a:rPr lang="en-US" dirty="0">
                <a:latin typeface="Times New Roman" panose="02020603050405020304" pitchFamily="18" charset="0"/>
                <a:cs typeface="Times New Roman" panose="02020603050405020304" pitchFamily="18" charset="0"/>
              </a:rPr>
              <a:t>Certificate, Science of Happiness, University of California-Berkeley </a:t>
            </a:r>
          </a:p>
          <a:p>
            <a:pPr lvl="1"/>
            <a:r>
              <a:rPr lang="en-US" dirty="0">
                <a:latin typeface="Times New Roman" panose="02020603050405020304" pitchFamily="18" charset="0"/>
                <a:cs typeface="Times New Roman" panose="02020603050405020304" pitchFamily="18" charset="0"/>
              </a:rPr>
              <a:t>Memberships</a:t>
            </a:r>
          </a:p>
          <a:p>
            <a:pPr lvl="2"/>
            <a:r>
              <a:rPr lang="en-US" sz="2400" dirty="0">
                <a:latin typeface="Times New Roman" panose="02020603050405020304" pitchFamily="18" charset="0"/>
                <a:cs typeface="Times New Roman" panose="02020603050405020304" pitchFamily="18" charset="0"/>
              </a:rPr>
              <a:t>Penn State Student Flourishing Network</a:t>
            </a:r>
          </a:p>
          <a:p>
            <a:pPr lvl="2"/>
            <a:r>
              <a:rPr lang="en-US" sz="2400" dirty="0">
                <a:latin typeface="Times New Roman" panose="02020603050405020304" pitchFamily="18" charset="0"/>
                <a:cs typeface="Times New Roman" panose="02020603050405020304" pitchFamily="18" charset="0"/>
                <a:hlinkClick r:id="rId2"/>
              </a:rPr>
              <a:t>NACADA Wellbeing and Adviser Retention Advising Community</a:t>
            </a:r>
            <a:endParaRPr lang="en-US" sz="2400"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Courses Taught</a:t>
            </a:r>
          </a:p>
          <a:p>
            <a:pPr lvl="2"/>
            <a:r>
              <a:rPr lang="en-US" sz="2400" dirty="0">
                <a:latin typeface="Times New Roman" panose="02020603050405020304" pitchFamily="18" charset="0"/>
                <a:cs typeface="Times New Roman" panose="02020603050405020304" pitchFamily="18" charset="0"/>
              </a:rPr>
              <a:t>PSU 7 – First Year Seminar for Exploratory Students </a:t>
            </a:r>
          </a:p>
          <a:p>
            <a:pPr lvl="2"/>
            <a:r>
              <a:rPr lang="en-US" sz="2400" dirty="0">
                <a:latin typeface="Times New Roman" panose="02020603050405020304" pitchFamily="18" charset="0"/>
                <a:cs typeface="Times New Roman" panose="02020603050405020304" pitchFamily="18" charset="0"/>
                <a:hlinkClick r:id="rId3"/>
              </a:rPr>
              <a:t>HDFS 108N – The Art and Science of Human Flourishing</a:t>
            </a:r>
            <a:r>
              <a:rPr lang="en-US"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mn-lt"/>
              <a:cs typeface="Times New Roman" panose="02020603050405020304" pitchFamily="18" charset="0"/>
            </a:endParaRPr>
          </a:p>
        </p:txBody>
      </p:sp>
    </p:spTree>
    <p:extLst>
      <p:ext uri="{BB962C8B-B14F-4D97-AF65-F5344CB8AC3E}">
        <p14:creationId xmlns:p14="http://schemas.microsoft.com/office/powerpoint/2010/main" val="451847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Boat hit with strong waves">
            <a:extLst>
              <a:ext uri="{FF2B5EF4-FFF2-40B4-BE49-F238E27FC236}">
                <a16:creationId xmlns:a16="http://schemas.microsoft.com/office/drawing/2014/main" id="{EC5CCC82-8245-4AA3-B8BF-4A6DCA7D5D9C}"/>
              </a:ext>
            </a:extLst>
          </p:cNvPr>
          <p:cNvPicPr>
            <a:picLocks noChangeAspect="1"/>
          </p:cNvPicPr>
          <p:nvPr/>
        </p:nvPicPr>
        <p:blipFill rotWithShape="1">
          <a:blip r:embed="rId2">
            <a:alphaModFix amt="40000"/>
          </a:blip>
          <a:srcRect t="15730"/>
          <a:stretch/>
        </p:blipFill>
        <p:spPr>
          <a:xfrm>
            <a:off x="20" y="10"/>
            <a:ext cx="12191979" cy="6857990"/>
          </a:xfrm>
          <a:prstGeom prst="rect">
            <a:avLst/>
          </a:prstGeom>
        </p:spPr>
      </p:pic>
      <p:sp>
        <p:nvSpPr>
          <p:cNvPr id="2" name="Title 1">
            <a:extLst>
              <a:ext uri="{FF2B5EF4-FFF2-40B4-BE49-F238E27FC236}">
                <a16:creationId xmlns:a16="http://schemas.microsoft.com/office/drawing/2014/main" id="{CFD05349-10EE-4631-95D4-05A28C08006A}"/>
              </a:ext>
            </a:extLst>
          </p:cNvPr>
          <p:cNvSpPr>
            <a:spLocks noGrp="1"/>
          </p:cNvSpPr>
          <p:nvPr>
            <p:ph type="title"/>
          </p:nvPr>
        </p:nvSpPr>
        <p:spPr>
          <a:xfrm>
            <a:off x="640080" y="853673"/>
            <a:ext cx="4263441" cy="5004794"/>
          </a:xfrm>
        </p:spPr>
        <p:txBody>
          <a:bodyPr>
            <a:normAutofit/>
          </a:bodyPr>
          <a:lstStyle/>
          <a:p>
            <a:r>
              <a:rPr lang="en-US" sz="7200" dirty="0" err="1"/>
              <a:t>COntemplative</a:t>
            </a:r>
            <a:r>
              <a:rPr lang="en-US" sz="7200" dirty="0"/>
              <a:t> Practice </a:t>
            </a:r>
          </a:p>
        </p:txBody>
      </p:sp>
      <p:sp>
        <p:nvSpPr>
          <p:cNvPr id="3" name="Content Placeholder 2">
            <a:extLst>
              <a:ext uri="{FF2B5EF4-FFF2-40B4-BE49-F238E27FC236}">
                <a16:creationId xmlns:a16="http://schemas.microsoft.com/office/drawing/2014/main" id="{2B29E7BF-658B-4B75-BE5F-BB20AF55D059}"/>
              </a:ext>
            </a:extLst>
          </p:cNvPr>
          <p:cNvSpPr>
            <a:spLocks noGrp="1"/>
          </p:cNvSpPr>
          <p:nvPr>
            <p:ph idx="1"/>
          </p:nvPr>
        </p:nvSpPr>
        <p:spPr>
          <a:xfrm>
            <a:off x="5317248" y="102112"/>
            <a:ext cx="6007273" cy="6403533"/>
          </a:xfrm>
        </p:spPr>
        <p:txBody>
          <a:bodyPr vert="horz" lIns="91440" tIns="45720" rIns="91440" bIns="45720" rtlCol="0" anchor="ctr">
            <a:normAutofit/>
          </a:bodyPr>
          <a:lstStyle/>
          <a:p>
            <a:pPr>
              <a:lnSpc>
                <a:spcPct val="100000"/>
              </a:lnSpc>
            </a:pPr>
            <a:r>
              <a:rPr lang="en-US" sz="1600" b="1" dirty="0">
                <a:latin typeface="Times New Roman" panose="02020603050405020304" pitchFamily="18" charset="0"/>
                <a:cs typeface="Times New Roman" panose="02020603050405020304" pitchFamily="18" charset="0"/>
              </a:rPr>
              <a:t>Religious Background</a:t>
            </a:r>
          </a:p>
          <a:p>
            <a:pPr>
              <a:lnSpc>
                <a:spcPct val="100000"/>
              </a:lnSpc>
            </a:pPr>
            <a:r>
              <a:rPr lang="en-US" sz="1600" b="1" dirty="0">
                <a:latin typeface="Times New Roman" panose="02020603050405020304" pitchFamily="18" charset="0"/>
                <a:cs typeface="Times New Roman" panose="02020603050405020304" pitchFamily="18" charset="0"/>
              </a:rPr>
              <a:t>Jon Kabat-Zin </a:t>
            </a:r>
          </a:p>
          <a:p>
            <a:pPr lvl="1">
              <a:lnSpc>
                <a:spcPct val="100000"/>
              </a:lnSpc>
            </a:pPr>
            <a:r>
              <a:rPr lang="en-US" sz="1600" b="1" dirty="0">
                <a:latin typeface="Times New Roman" panose="02020603050405020304" pitchFamily="18" charset="0"/>
                <a:cs typeface="Times New Roman" panose="02020603050405020304" pitchFamily="18" charset="0"/>
              </a:rPr>
              <a:t>Mindfulness Based Stress Reduction (MBSR), </a:t>
            </a:r>
            <a:r>
              <a:rPr lang="en-US" sz="1600" b="1" dirty="0">
                <a:latin typeface="Times New Roman" panose="02020603050405020304" pitchFamily="18" charset="0"/>
                <a:ea typeface="+mn-lt"/>
                <a:cs typeface="Times New Roman" panose="02020603050405020304" pitchFamily="18" charset="0"/>
              </a:rPr>
              <a:t>University of Massachusetts Medical Center </a:t>
            </a:r>
            <a:endParaRPr lang="en-US" sz="1600" dirty="0">
              <a:latin typeface="Times New Roman" panose="02020603050405020304" pitchFamily="18" charset="0"/>
              <a:ea typeface="+mn-lt"/>
              <a:cs typeface="Times New Roman" panose="02020603050405020304" pitchFamily="18" charset="0"/>
            </a:endParaRPr>
          </a:p>
          <a:p>
            <a:pPr lvl="1">
              <a:lnSpc>
                <a:spcPct val="100000"/>
              </a:lnSpc>
            </a:pPr>
            <a:r>
              <a:rPr lang="en-US" sz="1600" b="1" dirty="0">
                <a:latin typeface="Times New Roman" panose="02020603050405020304" pitchFamily="18" charset="0"/>
                <a:cs typeface="Times New Roman" panose="02020603050405020304" pitchFamily="18" charset="0"/>
              </a:rPr>
              <a:t>Wherever You Go There You Are</a:t>
            </a:r>
            <a:endParaRPr lang="en-US" sz="1600" b="1" dirty="0">
              <a:latin typeface="Times New Roman" panose="02020603050405020304" pitchFamily="18" charset="0"/>
              <a:ea typeface="+mn-lt"/>
              <a:cs typeface="Times New Roman" panose="02020603050405020304" pitchFamily="18" charset="0"/>
            </a:endParaRPr>
          </a:p>
          <a:p>
            <a:pPr lvl="2">
              <a:lnSpc>
                <a:spcPct val="100000"/>
              </a:lnSpc>
            </a:pPr>
            <a:r>
              <a:rPr lang="en-US" sz="1600" b="1" dirty="0">
                <a:latin typeface="Times New Roman" panose="02020603050405020304" pitchFamily="18" charset="0"/>
                <a:ea typeface="+mn-lt"/>
                <a:cs typeface="Times New Roman" panose="02020603050405020304" pitchFamily="18" charset="0"/>
              </a:rPr>
              <a:t>“One way to envision how mindfulness works is to think of your mind as the surface of a lake or ocean. There are always waves on the water. Sometimes they are big, sometimes they are small, and sometimes they are almost imperceptible. The water’s waves are churned up by winds, which come and go and vary in direction and intensity, just as do the winds of stress and change in our lives, which stir up waves in our mind.”  </a:t>
            </a:r>
            <a:endParaRPr lang="en-US" sz="1600" dirty="0">
              <a:latin typeface="Times New Roman" panose="02020603050405020304" pitchFamily="18" charset="0"/>
              <a:cs typeface="Times New Roman" panose="02020603050405020304" pitchFamily="18" charset="0"/>
            </a:endParaRPr>
          </a:p>
          <a:p>
            <a:pPr lvl="2">
              <a:lnSpc>
                <a:spcPct val="100000"/>
              </a:lnSpc>
            </a:pPr>
            <a:r>
              <a:rPr lang="en-US" sz="1600" b="1" dirty="0">
                <a:latin typeface="Times New Roman" panose="02020603050405020304" pitchFamily="18" charset="0"/>
                <a:ea typeface="+mn-lt"/>
                <a:cs typeface="Times New Roman" panose="02020603050405020304" pitchFamily="18" charset="0"/>
              </a:rPr>
              <a:t>Contemplative practice is not meant to calm the winds of change in our lives but allows us tools to navigate the waves. From paying attention to the present moment, on purpose and without judgement we can bring about a mindful awareness to any activity or situation. </a:t>
            </a:r>
            <a:endParaRPr lang="en-US" sz="1600" b="1" dirty="0">
              <a:latin typeface="Times New Roman" panose="02020603050405020304" pitchFamily="18" charset="0"/>
              <a:cs typeface="Times New Roman" panose="02020603050405020304" pitchFamily="18" charset="0"/>
            </a:endParaRPr>
          </a:p>
        </p:txBody>
      </p:sp>
      <p:sp>
        <p:nvSpPr>
          <p:cNvPr id="12" name="sketchy content container">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11163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D1990-3EBC-42B8-A914-C5FB6D11E26C}"/>
              </a:ext>
            </a:extLst>
          </p:cNvPr>
          <p:cNvSpPr>
            <a:spLocks noGrp="1"/>
          </p:cNvSpPr>
          <p:nvPr>
            <p:ph type="title"/>
          </p:nvPr>
        </p:nvSpPr>
        <p:spPr/>
        <p:txBody>
          <a:bodyPr/>
          <a:lstStyle/>
          <a:p>
            <a:r>
              <a:rPr lang="en-US" dirty="0"/>
              <a:t>What is Mindfulness?</a:t>
            </a:r>
          </a:p>
        </p:txBody>
      </p:sp>
      <p:pic>
        <p:nvPicPr>
          <p:cNvPr id="4" name="Picture 4" descr="Diagram&#10;&#10;Description automatically generated">
            <a:extLst>
              <a:ext uri="{FF2B5EF4-FFF2-40B4-BE49-F238E27FC236}">
                <a16:creationId xmlns:a16="http://schemas.microsoft.com/office/drawing/2014/main" id="{F8424BA2-12B8-4F51-A7E1-D6E767F4BF9A}"/>
              </a:ext>
            </a:extLst>
          </p:cNvPr>
          <p:cNvPicPr>
            <a:picLocks noGrp="1" noChangeAspect="1"/>
          </p:cNvPicPr>
          <p:nvPr>
            <p:ph idx="1"/>
          </p:nvPr>
        </p:nvPicPr>
        <p:blipFill>
          <a:blip r:embed="rId2"/>
          <a:stretch>
            <a:fillRect/>
          </a:stretch>
        </p:blipFill>
        <p:spPr>
          <a:xfrm>
            <a:off x="2022131" y="1814562"/>
            <a:ext cx="8158175" cy="4773877"/>
          </a:xfrm>
        </p:spPr>
      </p:pic>
    </p:spTree>
    <p:extLst>
      <p:ext uri="{BB962C8B-B14F-4D97-AF65-F5344CB8AC3E}">
        <p14:creationId xmlns:p14="http://schemas.microsoft.com/office/powerpoint/2010/main" val="3188965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168AB93A-48BC-4C25-A3AD-C17B5A682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F4AE179-A75B-4007-B5FA-8139ACF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8969" y="1168517"/>
            <a:ext cx="4889565" cy="4424065"/>
          </a:xfrm>
          <a:custGeom>
            <a:avLst/>
            <a:gdLst>
              <a:gd name="connsiteX0" fmla="*/ 2612540 w 5531319"/>
              <a:gd name="connsiteY0" fmla="*/ 836 h 4424065"/>
              <a:gd name="connsiteX1" fmla="*/ 2946310 w 5531319"/>
              <a:gd name="connsiteY1" fmla="*/ 35548 h 4424065"/>
              <a:gd name="connsiteX2" fmla="*/ 3961099 w 5531319"/>
              <a:gd name="connsiteY2" fmla="*/ 303581 h 4424065"/>
              <a:gd name="connsiteX3" fmla="*/ 4854587 w 5531319"/>
              <a:gd name="connsiteY3" fmla="*/ 764502 h 4424065"/>
              <a:gd name="connsiteX4" fmla="*/ 5377812 w 5531319"/>
              <a:gd name="connsiteY4" fmla="*/ 1339732 h 4424065"/>
              <a:gd name="connsiteX5" fmla="*/ 5526197 w 5531319"/>
              <a:gd name="connsiteY5" fmla="*/ 1825829 h 4424065"/>
              <a:gd name="connsiteX6" fmla="*/ 5510557 w 5531319"/>
              <a:gd name="connsiteY6" fmla="*/ 2199398 h 4424065"/>
              <a:gd name="connsiteX7" fmla="*/ 5509795 w 5531319"/>
              <a:gd name="connsiteY7" fmla="*/ 2402839 h 4424065"/>
              <a:gd name="connsiteX8" fmla="*/ 5323519 w 5531319"/>
              <a:gd name="connsiteY8" fmla="*/ 3144890 h 4424065"/>
              <a:gd name="connsiteX9" fmla="*/ 4853061 w 5531319"/>
              <a:gd name="connsiteY9" fmla="*/ 3612932 h 4424065"/>
              <a:gd name="connsiteX10" fmla="*/ 4316358 w 5531319"/>
              <a:gd name="connsiteY10" fmla="*/ 3982940 h 4424065"/>
              <a:gd name="connsiteX11" fmla="*/ 3352556 w 5531319"/>
              <a:gd name="connsiteY11" fmla="*/ 4386771 h 4424065"/>
              <a:gd name="connsiteX12" fmla="*/ 2770206 w 5531319"/>
              <a:gd name="connsiteY12" fmla="*/ 4412201 h 4424065"/>
              <a:gd name="connsiteX13" fmla="*/ 2514888 w 5531319"/>
              <a:gd name="connsiteY13" fmla="*/ 4393637 h 4424065"/>
              <a:gd name="connsiteX14" fmla="*/ 1903166 w 5531319"/>
              <a:gd name="connsiteY14" fmla="*/ 4263562 h 4424065"/>
              <a:gd name="connsiteX15" fmla="*/ 948392 w 5531319"/>
              <a:gd name="connsiteY15" fmla="*/ 3794249 h 4424065"/>
              <a:gd name="connsiteX16" fmla="*/ 223633 w 5531319"/>
              <a:gd name="connsiteY16" fmla="*/ 2975526 h 4424065"/>
              <a:gd name="connsiteX17" fmla="*/ 39519 w 5531319"/>
              <a:gd name="connsiteY17" fmla="*/ 2401695 h 4424065"/>
              <a:gd name="connsiteX18" fmla="*/ 16251 w 5531319"/>
              <a:gd name="connsiteY18" fmla="*/ 2300991 h 4424065"/>
              <a:gd name="connsiteX19" fmla="*/ 11800 w 5531319"/>
              <a:gd name="connsiteY19" fmla="*/ 2053556 h 4424065"/>
              <a:gd name="connsiteX20" fmla="*/ 812849 w 5531319"/>
              <a:gd name="connsiteY20" fmla="*/ 651084 h 4424065"/>
              <a:gd name="connsiteX21" fmla="*/ 2066809 w 5531319"/>
              <a:gd name="connsiteY21" fmla="*/ 52586 h 4424065"/>
              <a:gd name="connsiteX22" fmla="*/ 2332045 w 5531319"/>
              <a:gd name="connsiteY22" fmla="*/ 14441 h 4424065"/>
              <a:gd name="connsiteX23" fmla="*/ 2612540 w 5531319"/>
              <a:gd name="connsiteY23" fmla="*/ 836 h 4424065"/>
              <a:gd name="connsiteX24" fmla="*/ 5468597 w 5531319"/>
              <a:gd name="connsiteY24" fmla="*/ 2088522 h 4424065"/>
              <a:gd name="connsiteX25" fmla="*/ 5471140 w 5531319"/>
              <a:gd name="connsiteY25" fmla="*/ 1826083 h 4424065"/>
              <a:gd name="connsiteX26" fmla="*/ 5327079 w 5531319"/>
              <a:gd name="connsiteY26" fmla="*/ 1361348 h 4424065"/>
              <a:gd name="connsiteX27" fmla="*/ 4833353 w 5531319"/>
              <a:gd name="connsiteY27" fmla="*/ 816507 h 4424065"/>
              <a:gd name="connsiteX28" fmla="*/ 4063456 w 5531319"/>
              <a:gd name="connsiteY28" fmla="*/ 400724 h 4424065"/>
              <a:gd name="connsiteX29" fmla="*/ 3972543 w 5531319"/>
              <a:gd name="connsiteY29" fmla="*/ 365631 h 4424065"/>
              <a:gd name="connsiteX30" fmla="*/ 3885571 w 5531319"/>
              <a:gd name="connsiteY30" fmla="*/ 334733 h 4424065"/>
              <a:gd name="connsiteX31" fmla="*/ 4355012 w 5531319"/>
              <a:gd name="connsiteY31" fmla="*/ 579880 h 4424065"/>
              <a:gd name="connsiteX32" fmla="*/ 5144618 w 5531319"/>
              <a:gd name="connsiteY32" fmla="*/ 1290779 h 4424065"/>
              <a:gd name="connsiteX33" fmla="*/ 5468597 w 5531319"/>
              <a:gd name="connsiteY33" fmla="*/ 2088522 h 4424065"/>
              <a:gd name="connsiteX34" fmla="*/ 2219771 w 5531319"/>
              <a:gd name="connsiteY34" fmla="*/ 85645 h 4424065"/>
              <a:gd name="connsiteX35" fmla="*/ 2181626 w 5531319"/>
              <a:gd name="connsiteY35" fmla="*/ 89333 h 4424065"/>
              <a:gd name="connsiteX36" fmla="*/ 1462971 w 5531319"/>
              <a:gd name="connsiteY36" fmla="*/ 303073 h 4424065"/>
              <a:gd name="connsiteX37" fmla="*/ 308697 w 5531319"/>
              <a:gd name="connsiteY37" fmla="*/ 1338461 h 4424065"/>
              <a:gd name="connsiteX38" fmla="*/ 65839 w 5531319"/>
              <a:gd name="connsiteY38" fmla="*/ 2064364 h 4424065"/>
              <a:gd name="connsiteX39" fmla="*/ 82114 w 5531319"/>
              <a:gd name="connsiteY39" fmla="*/ 2022150 h 4424065"/>
              <a:gd name="connsiteX40" fmla="*/ 423260 w 5531319"/>
              <a:gd name="connsiteY40" fmla="*/ 1282260 h 4424065"/>
              <a:gd name="connsiteX41" fmla="*/ 1231811 w 5531319"/>
              <a:gd name="connsiteY41" fmla="*/ 454001 h 4424065"/>
              <a:gd name="connsiteX42" fmla="*/ 2219771 w 5531319"/>
              <a:gd name="connsiteY42" fmla="*/ 85645 h 4424065"/>
              <a:gd name="connsiteX43" fmla="*/ 2855524 w 5531319"/>
              <a:gd name="connsiteY43" fmla="*/ 4364392 h 4424065"/>
              <a:gd name="connsiteX44" fmla="*/ 4292327 w 5531319"/>
              <a:gd name="connsiteY44" fmla="*/ 3931444 h 4424065"/>
              <a:gd name="connsiteX45" fmla="*/ 2855652 w 5531319"/>
              <a:gd name="connsiteY45" fmla="*/ 4364392 h 4424065"/>
              <a:gd name="connsiteX46" fmla="*/ 3869805 w 5531319"/>
              <a:gd name="connsiteY46" fmla="*/ 330156 h 4424065"/>
              <a:gd name="connsiteX47" fmla="*/ 3865736 w 5531319"/>
              <a:gd name="connsiteY47" fmla="*/ 329520 h 4424065"/>
              <a:gd name="connsiteX48" fmla="*/ 3866499 w 5531319"/>
              <a:gd name="connsiteY48" fmla="*/ 330537 h 4424065"/>
              <a:gd name="connsiteX49" fmla="*/ 4302117 w 5531319"/>
              <a:gd name="connsiteY49" fmla="*/ 3923561 h 4424065"/>
              <a:gd name="connsiteX50" fmla="*/ 4301101 w 5531319"/>
              <a:gd name="connsiteY50" fmla="*/ 3924959 h 4424065"/>
              <a:gd name="connsiteX51" fmla="*/ 4302880 w 5531319"/>
              <a:gd name="connsiteY51" fmla="*/ 3924959 h 44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1319" h="4424065">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C3C674"/>
          </a:solidFill>
          <a:ln w="12700" cap="flat">
            <a:noFill/>
            <a:prstDash val="solid"/>
            <a:miter/>
          </a:ln>
        </p:spPr>
        <p:txBody>
          <a:bodyPr rtlCol="0" anchor="ctr"/>
          <a:lstStyle/>
          <a:p>
            <a:endParaRPr lang="en-US"/>
          </a:p>
        </p:txBody>
      </p:sp>
      <p:sp>
        <p:nvSpPr>
          <p:cNvPr id="5" name="TextBox 4">
            <a:extLst>
              <a:ext uri="{FF2B5EF4-FFF2-40B4-BE49-F238E27FC236}">
                <a16:creationId xmlns:a16="http://schemas.microsoft.com/office/drawing/2014/main" id="{E12975E7-BA11-4313-8752-C79A78773E1A}"/>
              </a:ext>
            </a:extLst>
          </p:cNvPr>
          <p:cNvSpPr txBox="1"/>
          <p:nvPr/>
        </p:nvSpPr>
        <p:spPr>
          <a:xfrm>
            <a:off x="6936245" y="1582239"/>
            <a:ext cx="4305522" cy="286883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47500" lnSpcReduction="20000"/>
          </a:bodyPr>
          <a:lstStyle/>
          <a:p>
            <a:pPr algn="ctr">
              <a:spcBef>
                <a:spcPct val="0"/>
              </a:spcBef>
              <a:spcAft>
                <a:spcPts val="600"/>
              </a:spcAft>
            </a:pPr>
            <a:r>
              <a:rPr lang="en-US" sz="5800" i="1" dirty="0">
                <a:solidFill>
                  <a:srgbClr val="000000"/>
                </a:solidFill>
                <a:latin typeface="The Hand Bold"/>
                <a:ea typeface="+mj-ea"/>
                <a:cs typeface="+mj-cs"/>
              </a:rPr>
              <a:t>The</a:t>
            </a:r>
            <a:r>
              <a:rPr lang="en-US" sz="5800" i="1" dirty="0">
                <a:ea typeface="+mn-lt"/>
                <a:cs typeface="+mn-lt"/>
              </a:rPr>
              <a:t> tree roots symbolize the two intentions that are the foundation of all contemplative practices.</a:t>
            </a:r>
            <a:endParaRPr lang="en-US" sz="5800" dirty="0">
              <a:solidFill>
                <a:srgbClr val="FFFFFF"/>
              </a:solidFill>
              <a:latin typeface="The Serif Hand Black"/>
              <a:ea typeface="+mn-lt"/>
              <a:cs typeface="+mn-lt"/>
            </a:endParaRPr>
          </a:p>
          <a:p>
            <a:pPr algn="ctr">
              <a:spcBef>
                <a:spcPct val="0"/>
              </a:spcBef>
              <a:spcAft>
                <a:spcPts val="600"/>
              </a:spcAft>
            </a:pPr>
            <a:endParaRPr lang="en-US" sz="5800" i="1" dirty="0">
              <a:ea typeface="+mn-lt"/>
              <a:cs typeface="+mn-lt"/>
            </a:endParaRPr>
          </a:p>
          <a:p>
            <a:pPr algn="ctr">
              <a:spcBef>
                <a:spcPct val="0"/>
              </a:spcBef>
              <a:spcAft>
                <a:spcPts val="600"/>
              </a:spcAft>
            </a:pPr>
            <a:r>
              <a:rPr lang="en-US" sz="5800" i="1" dirty="0">
                <a:ea typeface="+mn-lt"/>
                <a:cs typeface="+mn-lt"/>
              </a:rPr>
              <a:t>The branches represent different groupings of practices, sharing the common intent of generating thoughts and feelings, rather than calming and quieting the mind.</a:t>
            </a:r>
            <a:endParaRPr lang="en-US" sz="5800" dirty="0">
              <a:solidFill>
                <a:srgbClr val="FFFFFF"/>
              </a:solidFill>
              <a:latin typeface="+mj-lt"/>
              <a:ea typeface="+mj-ea"/>
              <a:cs typeface="+mj-cs"/>
            </a:endParaRPr>
          </a:p>
        </p:txBody>
      </p:sp>
      <p:sp>
        <p:nvSpPr>
          <p:cNvPr id="16"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5874" y="4409267"/>
            <a:ext cx="3242551" cy="27432"/>
          </a:xfrm>
          <a:custGeom>
            <a:avLst/>
            <a:gdLst>
              <a:gd name="connsiteX0" fmla="*/ 0 w 3242551"/>
              <a:gd name="connsiteY0" fmla="*/ 0 h 27432"/>
              <a:gd name="connsiteX1" fmla="*/ 616085 w 3242551"/>
              <a:gd name="connsiteY1" fmla="*/ 0 h 27432"/>
              <a:gd name="connsiteX2" fmla="*/ 1264595 w 3242551"/>
              <a:gd name="connsiteY2" fmla="*/ 0 h 27432"/>
              <a:gd name="connsiteX3" fmla="*/ 1945531 w 3242551"/>
              <a:gd name="connsiteY3" fmla="*/ 0 h 27432"/>
              <a:gd name="connsiteX4" fmla="*/ 2626466 w 3242551"/>
              <a:gd name="connsiteY4" fmla="*/ 0 h 27432"/>
              <a:gd name="connsiteX5" fmla="*/ 3242551 w 3242551"/>
              <a:gd name="connsiteY5" fmla="*/ 0 h 27432"/>
              <a:gd name="connsiteX6" fmla="*/ 3242551 w 3242551"/>
              <a:gd name="connsiteY6" fmla="*/ 27432 h 27432"/>
              <a:gd name="connsiteX7" fmla="*/ 2529190 w 3242551"/>
              <a:gd name="connsiteY7" fmla="*/ 27432 h 27432"/>
              <a:gd name="connsiteX8" fmla="*/ 1815829 w 3242551"/>
              <a:gd name="connsiteY8" fmla="*/ 27432 h 27432"/>
              <a:gd name="connsiteX9" fmla="*/ 1167318 w 3242551"/>
              <a:gd name="connsiteY9" fmla="*/ 27432 h 27432"/>
              <a:gd name="connsiteX10" fmla="*/ 0 w 3242551"/>
              <a:gd name="connsiteY10" fmla="*/ 27432 h 27432"/>
              <a:gd name="connsiteX11" fmla="*/ 0 w 324255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42551" h="27432" fill="none" extrusionOk="0">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w="3242551" h="27432" stroke="0" extrusionOk="0">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C3C674"/>
          </a:solidFill>
          <a:ln w="38100" cap="rnd">
            <a:solidFill>
              <a:srgbClr val="C3C67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Diagram&#10;&#10;Description automatically generated">
            <a:extLst>
              <a:ext uri="{FF2B5EF4-FFF2-40B4-BE49-F238E27FC236}">
                <a16:creationId xmlns:a16="http://schemas.microsoft.com/office/drawing/2014/main" id="{BD71CDA8-B474-430F-8FFE-1EF289013667}"/>
              </a:ext>
            </a:extLst>
          </p:cNvPr>
          <p:cNvPicPr>
            <a:picLocks noGrp="1" noChangeAspect="1"/>
          </p:cNvPicPr>
          <p:nvPr>
            <p:ph idx="1"/>
          </p:nvPr>
        </p:nvPicPr>
        <p:blipFill>
          <a:blip r:embed="rId2"/>
          <a:stretch>
            <a:fillRect/>
          </a:stretch>
        </p:blipFill>
        <p:spPr>
          <a:xfrm>
            <a:off x="1064989" y="431313"/>
            <a:ext cx="4939310" cy="5992420"/>
          </a:xfrm>
          <a:prstGeom prst="rect">
            <a:avLst/>
          </a:prstGeom>
        </p:spPr>
      </p:pic>
      <p:sp>
        <p:nvSpPr>
          <p:cNvPr id="6" name="TextBox 5">
            <a:extLst>
              <a:ext uri="{FF2B5EF4-FFF2-40B4-BE49-F238E27FC236}">
                <a16:creationId xmlns:a16="http://schemas.microsoft.com/office/drawing/2014/main" id="{024B1881-1FF6-40CA-914E-BAFAA576163A}"/>
              </a:ext>
            </a:extLst>
          </p:cNvPr>
          <p:cNvSpPr txBox="1"/>
          <p:nvPr/>
        </p:nvSpPr>
        <p:spPr>
          <a:xfrm>
            <a:off x="7362043" y="4554125"/>
            <a:ext cx="39436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ea typeface="+mn-lt"/>
                <a:cs typeface="+mn-lt"/>
                <a:hlinkClick r:id="rId3"/>
              </a:rPr>
              <a:t>https://onbeing.org/blog/the-tree-of-contemplative-practices/</a:t>
            </a:r>
            <a:endParaRPr lang="en-US" dirty="0">
              <a:ea typeface="+mn-lt"/>
              <a:cs typeface="+mn-lt"/>
            </a:endParaRPr>
          </a:p>
          <a:p>
            <a:endParaRPr lang="en-US" dirty="0"/>
          </a:p>
        </p:txBody>
      </p:sp>
    </p:spTree>
    <p:extLst>
      <p:ext uri="{BB962C8B-B14F-4D97-AF65-F5344CB8AC3E}">
        <p14:creationId xmlns:p14="http://schemas.microsoft.com/office/powerpoint/2010/main" val="31764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022F8-5E36-492C-8545-DE541F16E88C}"/>
              </a:ext>
            </a:extLst>
          </p:cNvPr>
          <p:cNvSpPr>
            <a:spLocks noGrp="1"/>
          </p:cNvSpPr>
          <p:nvPr>
            <p:ph type="title"/>
          </p:nvPr>
        </p:nvSpPr>
        <p:spPr/>
        <p:txBody>
          <a:bodyPr/>
          <a:lstStyle/>
          <a:p>
            <a:r>
              <a:rPr lang="en-US" dirty="0"/>
              <a:t>Mindfulness Research</a:t>
            </a:r>
          </a:p>
        </p:txBody>
      </p:sp>
      <p:pic>
        <p:nvPicPr>
          <p:cNvPr id="4" name="Picture 4" descr="Chart, line chart, histogram&#10;&#10;Description automatically generated">
            <a:extLst>
              <a:ext uri="{FF2B5EF4-FFF2-40B4-BE49-F238E27FC236}">
                <a16:creationId xmlns:a16="http://schemas.microsoft.com/office/drawing/2014/main" id="{EB4727AA-1690-4670-A115-C314040C661E}"/>
              </a:ext>
            </a:extLst>
          </p:cNvPr>
          <p:cNvPicPr>
            <a:picLocks noGrp="1" noChangeAspect="1"/>
          </p:cNvPicPr>
          <p:nvPr>
            <p:ph idx="1"/>
          </p:nvPr>
        </p:nvPicPr>
        <p:blipFill rotWithShape="1">
          <a:blip r:embed="rId2"/>
          <a:srcRect l="10481" t="12281" r="13193" b="438"/>
          <a:stretch/>
        </p:blipFill>
        <p:spPr>
          <a:xfrm>
            <a:off x="2452179" y="1814562"/>
            <a:ext cx="7602865" cy="4889587"/>
          </a:xfrm>
        </p:spPr>
      </p:pic>
    </p:spTree>
    <p:extLst>
      <p:ext uri="{BB962C8B-B14F-4D97-AF65-F5344CB8AC3E}">
        <p14:creationId xmlns:p14="http://schemas.microsoft.com/office/powerpoint/2010/main" val="715887537"/>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FC0298C0BFEA45BA5C927CF524D5CF" ma:contentTypeVersion="10" ma:contentTypeDescription="Create a new document." ma:contentTypeScope="" ma:versionID="b74a70b350d6b9d6842692625e0d513e">
  <xsd:schema xmlns:xsd="http://www.w3.org/2001/XMLSchema" xmlns:xs="http://www.w3.org/2001/XMLSchema" xmlns:p="http://schemas.microsoft.com/office/2006/metadata/properties" xmlns:ns2="87e60f87-5fbd-44af-bc07-32de4637d991" xmlns:ns3="068d54df-d431-4686-91bc-3d571de6d395" targetNamespace="http://schemas.microsoft.com/office/2006/metadata/properties" ma:root="true" ma:fieldsID="0725be77ed63364bddec428601b0d72e" ns2:_="" ns3:_="">
    <xsd:import namespace="87e60f87-5fbd-44af-bc07-32de4637d991"/>
    <xsd:import namespace="068d54df-d431-4686-91bc-3d571de6d39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e60f87-5fbd-44af-bc07-32de4637d99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8d54df-d431-4686-91bc-3d571de6d39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B4BA9CC-1B01-4EAB-BA31-4FA04DAD4C83}"/>
</file>

<file path=customXml/itemProps2.xml><?xml version="1.0" encoding="utf-8"?>
<ds:datastoreItem xmlns:ds="http://schemas.openxmlformats.org/officeDocument/2006/customXml" ds:itemID="{75C906D2-7599-4082-B2DD-E1F0E5A7DB1A}"/>
</file>

<file path=customXml/itemProps3.xml><?xml version="1.0" encoding="utf-8"?>
<ds:datastoreItem xmlns:ds="http://schemas.openxmlformats.org/officeDocument/2006/customXml" ds:itemID="{13130C1C-5246-4169-9886-EBC713F2C83B}"/>
</file>

<file path=docProps/app.xml><?xml version="1.0" encoding="utf-8"?>
<Properties xmlns="http://schemas.openxmlformats.org/officeDocument/2006/extended-properties" xmlns:vt="http://schemas.openxmlformats.org/officeDocument/2006/docPropsVTypes">
  <Template>office theme</Template>
  <TotalTime>14</TotalTime>
  <Words>1834</Words>
  <Application>Microsoft Office PowerPoint</Application>
  <PresentationFormat>Widescreen</PresentationFormat>
  <Paragraphs>161</Paragraphs>
  <Slides>30</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Arial,Sans-Serif</vt:lpstr>
      <vt:lpstr>The Hand Bold</vt:lpstr>
      <vt:lpstr>The Serif Hand Black</vt:lpstr>
      <vt:lpstr>Times New Roman</vt:lpstr>
      <vt:lpstr>SketchyVTI</vt:lpstr>
      <vt:lpstr>Things you'll need for today's session </vt:lpstr>
      <vt:lpstr>You can't pour from an empty cup</vt:lpstr>
      <vt:lpstr>Checking In</vt:lpstr>
      <vt:lpstr>Welcome</vt:lpstr>
      <vt:lpstr>My Background</vt:lpstr>
      <vt:lpstr>COntemplative Practice </vt:lpstr>
      <vt:lpstr>What is Mindfulness?</vt:lpstr>
      <vt:lpstr>PowerPoint Presentation</vt:lpstr>
      <vt:lpstr>Mindfulness Research</vt:lpstr>
      <vt:lpstr>Mindfulness-Based Stress Reduction Workbook  Bob Stahl and Elisha Goldstein</vt:lpstr>
      <vt:lpstr>Additional Research </vt:lpstr>
      <vt:lpstr>PowerPoint Presentation</vt:lpstr>
      <vt:lpstr>Practice: 3 Part Breathing</vt:lpstr>
      <vt:lpstr>Mantra Practice</vt:lpstr>
      <vt:lpstr>Practice</vt:lpstr>
      <vt:lpstr>Practice: Tratak</vt:lpstr>
      <vt:lpstr>PowerPoint Presentation</vt:lpstr>
      <vt:lpstr>THe Benefits of Meditation</vt:lpstr>
      <vt:lpstr>PowerPoint Presentation</vt:lpstr>
      <vt:lpstr>Mindful Activities</vt:lpstr>
      <vt:lpstr>Walking MEditation / mindful walking </vt:lpstr>
      <vt:lpstr>Mindful Eating</vt:lpstr>
      <vt:lpstr>ZenTangle </vt:lpstr>
      <vt:lpstr>Awe Walk</vt:lpstr>
      <vt:lpstr>How To Train A Wild Elephant  by Jan Chozen Bays, MD. </vt:lpstr>
      <vt:lpstr>Other group practices </vt:lpstr>
      <vt:lpstr>Resources to explore - Apps</vt:lpstr>
      <vt:lpstr>Resources to explore - Books</vt:lpstr>
      <vt:lpstr>Resources to explore - WEbsites</vt:lpstr>
      <vt:lpstr>Research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Egnosak, Carrie</dc:creator>
  <cp:lastModifiedBy>Egnosak, Carrie</cp:lastModifiedBy>
  <cp:revision>808</cp:revision>
  <dcterms:created xsi:type="dcterms:W3CDTF">2021-09-12T19:18:51Z</dcterms:created>
  <dcterms:modified xsi:type="dcterms:W3CDTF">2021-09-14T18:21:53Z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0x010100D8FC0298C0BFEA45BA5C927CF524D5CF</vt:lpwstr>
  </property>
</Properties>
</file>